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20"/>
  </p:notesMasterIdLst>
  <p:handoutMasterIdLst>
    <p:handoutMasterId r:id="rId21"/>
  </p:handoutMasterIdLst>
  <p:sldIdLst>
    <p:sldId id="369" r:id="rId2"/>
    <p:sldId id="355" r:id="rId3"/>
    <p:sldId id="364" r:id="rId4"/>
    <p:sldId id="358" r:id="rId5"/>
    <p:sldId id="360" r:id="rId6"/>
    <p:sldId id="366" r:id="rId7"/>
    <p:sldId id="367" r:id="rId8"/>
    <p:sldId id="362" r:id="rId9"/>
    <p:sldId id="361" r:id="rId10"/>
    <p:sldId id="256" r:id="rId11"/>
    <p:sldId id="292" r:id="rId12"/>
    <p:sldId id="357" r:id="rId13"/>
    <p:sldId id="273" r:id="rId14"/>
    <p:sldId id="352" r:id="rId15"/>
    <p:sldId id="347" r:id="rId16"/>
    <p:sldId id="359" r:id="rId17"/>
    <p:sldId id="365" r:id="rId18"/>
    <p:sldId id="345" r:id="rId19"/>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A50021"/>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0" autoAdjust="0"/>
  </p:normalViewPr>
  <p:slideViewPr>
    <p:cSldViewPr>
      <p:cViewPr>
        <p:scale>
          <a:sx n="75" d="100"/>
          <a:sy n="75" d="100"/>
        </p:scale>
        <p:origin x="-2064" y="-5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30"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pPr>
              <a:defRPr/>
            </a:pPr>
            <a:endParaRPr lang="en-US"/>
          </a:p>
        </p:txBody>
      </p:sp>
      <p:sp>
        <p:nvSpPr>
          <p:cNvPr id="61443"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en-US"/>
          </a:p>
        </p:txBody>
      </p:sp>
      <p:sp>
        <p:nvSpPr>
          <p:cNvPr id="61444"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pPr>
              <a:defRPr/>
            </a:pPr>
            <a:endParaRPr lang="en-US"/>
          </a:p>
        </p:txBody>
      </p:sp>
      <p:sp>
        <p:nvSpPr>
          <p:cNvPr id="61445"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pPr>
              <a:defRPr/>
            </a:pPr>
            <a:fld id="{D5C86E25-8BF9-4AD9-9E25-824114C60B30}" type="slidenum">
              <a:rPr lang="en-US"/>
              <a:pPr>
                <a:defRPr/>
              </a:pPr>
              <a:t>‹#›</a:t>
            </a:fld>
            <a:endParaRPr lang="en-US"/>
          </a:p>
        </p:txBody>
      </p:sp>
    </p:spTree>
    <p:extLst>
      <p:ext uri="{BB962C8B-B14F-4D97-AF65-F5344CB8AC3E}">
        <p14:creationId xmlns:p14="http://schemas.microsoft.com/office/powerpoint/2010/main" val="2709492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pPr>
              <a:defRPr/>
            </a:pPr>
            <a:fld id="{629066CB-D356-4D13-B482-8D8DCF0F3754}" type="slidenum">
              <a:rPr lang="en-US"/>
              <a:pPr>
                <a:defRPr/>
              </a:pPr>
              <a:t>‹#›</a:t>
            </a:fld>
            <a:endParaRPr lang="en-US"/>
          </a:p>
        </p:txBody>
      </p:sp>
    </p:spTree>
    <p:extLst>
      <p:ext uri="{BB962C8B-B14F-4D97-AF65-F5344CB8AC3E}">
        <p14:creationId xmlns:p14="http://schemas.microsoft.com/office/powerpoint/2010/main" val="3842849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an outline to get ready:</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Introduce the era (Use a mix of media and text)</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Organize your artifacts to outline what life was like during the era you are presenting</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Think about using a storyboard to outline your images and ideas</a:t>
            </a:r>
          </a:p>
          <a:p>
            <a:pPr marL="514350" indent="-514350">
              <a:buFont typeface="+mj-lt"/>
              <a:buAutoNum type="arabicPeriod"/>
            </a:pPr>
            <a:r>
              <a:rPr lang="en-US" dirty="0">
                <a:latin typeface="Tahoma" panose="020B0604030504040204" pitchFamily="34" charset="0"/>
                <a:ea typeface="Tahoma" panose="020B0604030504040204" pitchFamily="34" charset="0"/>
                <a:cs typeface="Tahoma" panose="020B0604030504040204" pitchFamily="34" charset="0"/>
              </a:rPr>
              <a:t>Make sure you prepare a clear and well rounded presentation of all aspects of the era (People, jobs, food, transportation, etc. What else should you include so the audience feels like they have visited your era?)</a:t>
            </a:r>
          </a:p>
          <a:p>
            <a:endParaRPr lang="en-US" dirty="0"/>
          </a:p>
        </p:txBody>
      </p:sp>
      <p:sp>
        <p:nvSpPr>
          <p:cNvPr id="4" name="Slide Number Placeholder 3"/>
          <p:cNvSpPr>
            <a:spLocks noGrp="1"/>
          </p:cNvSpPr>
          <p:nvPr>
            <p:ph type="sldNum" sz="quarter" idx="10"/>
          </p:nvPr>
        </p:nvSpPr>
        <p:spPr/>
        <p:txBody>
          <a:bodyPr/>
          <a:lstStyle/>
          <a:p>
            <a:fld id="{B0279F17-7BA4-49BC-BB37-7F646CF8D2F0}" type="slidenum">
              <a:rPr lang="en-US" smtClean="0"/>
              <a:t>1</a:t>
            </a:fld>
            <a:endParaRPr lang="en-US" dirty="0"/>
          </a:p>
        </p:txBody>
      </p:sp>
    </p:spTree>
    <p:extLst>
      <p:ext uri="{BB962C8B-B14F-4D97-AF65-F5344CB8AC3E}">
        <p14:creationId xmlns:p14="http://schemas.microsoft.com/office/powerpoint/2010/main" val="309365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eaLnBrk="1" hangingPunct="1">
              <a:defRPr/>
            </a:pPr>
            <a:endParaRPr kumimoji="1" lang="en-US" sz="2400">
              <a:latin typeface="Times New Roman" pitchFamily="18" charset="0"/>
            </a:endParaRPr>
          </a:p>
        </p:txBody>
      </p:sp>
      <p:pic>
        <p:nvPicPr>
          <p:cNvPr id="5"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pic>
        <p:nvPicPr>
          <p:cNvPr id="7"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a:ln w="9525">
            <a:noFill/>
            <a:miter lim="800000"/>
            <a:headEnd/>
            <a:tailEnd/>
          </a:ln>
        </p:spPr>
      </p:pic>
      <p:sp>
        <p:nvSpPr>
          <p:cNvPr id="165894"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165895"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7BD0B2A9-46C3-4516-8599-ACCC653814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26E662F-F232-462A-8125-EA9C3EC545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37A9008-A62F-4D8E-8446-16F3D19B39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C38C363-A03A-40B0-80A7-D49D51ABCA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0A848E3-1A04-45DD-971C-94D242B07D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091949C-3B65-4EE1-840E-5839228888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0E88D52-7151-4DDE-8021-CCCA582866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A6E44FBC-1756-4190-B400-14705AB675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62A659F-7E63-4F28-9EF6-30A175BC4E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6845209-42AF-467C-A770-8F8A7604A2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A4A9677-FF8D-4A54-B6B0-58BE0B881A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64866"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eaLnBrk="1" hangingPunct="1">
              <a:defRPr/>
            </a:pPr>
            <a:endParaRPr kumimoji="1" lang="en-US" sz="2400">
              <a:latin typeface="Times New Roman" pitchFamily="18" charset="0"/>
            </a:endParaRPr>
          </a:p>
        </p:txBody>
      </p:sp>
      <p:sp>
        <p:nvSpPr>
          <p:cNvPr id="164867"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872"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64873"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64874"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7D72585E-5F6E-4D2C-AB5D-F526307CD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AFutures.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ligibilitycenter.org" TargetMode="External"/><Relationship Id="rId3"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hyperlink" Target="http://www.bhsguidanceoffice.weebly.com/" TargetMode="External"/><Relationship Id="rId4" Type="http://schemas.openxmlformats.org/officeDocument/2006/relationships/image" Target="../media/image9.wmf"/><Relationship Id="rId1" Type="http://schemas.openxmlformats.org/officeDocument/2006/relationships/slideLayout" Target="../slideLayouts/slideLayout2.xml"/><Relationship Id="rId2" Type="http://schemas.openxmlformats.org/officeDocument/2006/relationships/hyperlink" Target="http://www.bufordcity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783" y="1375165"/>
            <a:ext cx="7200897" cy="1303867"/>
          </a:xfrm>
        </p:spPr>
        <p:txBody>
          <a:bodyPr/>
          <a:lstStyle/>
          <a:p>
            <a:r>
              <a:rPr lang="en-US" sz="5400" dirty="0" smtClean="0"/>
              <a:t>STUDENT COURSE REGISTRATION </a:t>
            </a:r>
            <a:br>
              <a:rPr lang="en-US" sz="5400" dirty="0" smtClean="0"/>
            </a:br>
            <a:r>
              <a:rPr lang="en-US" sz="5400" dirty="0" smtClean="0"/>
              <a:t>2019-2020</a:t>
            </a:r>
            <a:endParaRPr lang="en-US" sz="1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693" y="3645562"/>
            <a:ext cx="2508592" cy="2128502"/>
          </a:xfrm>
          <a:prstGeom prst="rect">
            <a:avLst/>
          </a:prstGeom>
        </p:spPr>
      </p:pic>
    </p:spTree>
    <p:extLst>
      <p:ext uri="{BB962C8B-B14F-4D97-AF65-F5344CB8AC3E}">
        <p14:creationId xmlns:p14="http://schemas.microsoft.com/office/powerpoint/2010/main" val="20447585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219200"/>
            <a:ext cx="7721600" cy="1981200"/>
          </a:xfrm>
        </p:spPr>
        <p:txBody>
          <a:bodyPr/>
          <a:lstStyle/>
          <a:p>
            <a:pPr eaLnBrk="1" hangingPunct="1"/>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b="1" dirty="0" smtClean="0">
                <a:solidFill>
                  <a:schemeClr val="tx1"/>
                </a:solidFill>
              </a:rPr>
              <a:t>Buford High School</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4000" b="1" u="sng" dirty="0" smtClean="0">
                <a:solidFill>
                  <a:schemeClr val="tx1"/>
                </a:solidFill>
              </a:rPr>
              <a:t/>
            </a:r>
            <a:br>
              <a:rPr lang="en-US" sz="4000" b="1" u="sng" dirty="0" smtClean="0">
                <a:solidFill>
                  <a:schemeClr val="tx1"/>
                </a:solidFill>
              </a:rPr>
            </a:br>
            <a:r>
              <a:rPr lang="en-US" sz="4000" b="1" dirty="0" smtClean="0">
                <a:solidFill>
                  <a:schemeClr val="tx1"/>
                </a:solidFill>
              </a:rPr>
              <a:t>Postsecondary</a:t>
            </a:r>
            <a:br>
              <a:rPr lang="en-US" sz="4000" b="1" dirty="0" smtClean="0">
                <a:solidFill>
                  <a:schemeClr val="tx1"/>
                </a:solidFill>
              </a:rPr>
            </a:br>
            <a:r>
              <a:rPr lang="en-US" sz="4000" b="1" dirty="0" smtClean="0">
                <a:solidFill>
                  <a:schemeClr val="tx1"/>
                </a:solidFill>
              </a:rPr>
              <a:t>Planning</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4000" dirty="0" smtClean="0"/>
              <a:t/>
            </a:r>
            <a:br>
              <a:rPr lang="en-US" sz="4000" dirty="0" smtClean="0"/>
            </a:br>
            <a:endParaRPr lang="en-US" sz="4000" dirty="0" smtClean="0"/>
          </a:p>
        </p:txBody>
      </p:sp>
      <p:pic>
        <p:nvPicPr>
          <p:cNvPr id="3075" name="Picture 4"/>
          <p:cNvPicPr>
            <a:picLocks noChangeAspect="1" noChangeArrowheads="1"/>
          </p:cNvPicPr>
          <p:nvPr/>
        </p:nvPicPr>
        <p:blipFill>
          <a:blip r:embed="rId2" cstate="print"/>
          <a:srcRect/>
          <a:stretch>
            <a:fillRect/>
          </a:stretch>
        </p:blipFill>
        <p:spPr bwMode="auto">
          <a:xfrm>
            <a:off x="6858000" y="4495800"/>
            <a:ext cx="1735138" cy="1905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rgbClr val="A50021"/>
                </a:solidFill>
              </a:rPr>
              <a:t>Post-Secondary Options</a:t>
            </a:r>
          </a:p>
        </p:txBody>
      </p:sp>
      <p:sp>
        <p:nvSpPr>
          <p:cNvPr id="5123" name="Rectangle 3"/>
          <p:cNvSpPr>
            <a:spLocks noGrp="1" noChangeArrowheads="1"/>
          </p:cNvSpPr>
          <p:nvPr>
            <p:ph type="body" idx="1"/>
          </p:nvPr>
        </p:nvSpPr>
        <p:spPr>
          <a:xfrm>
            <a:off x="1447800" y="1447800"/>
            <a:ext cx="7239000" cy="4419600"/>
          </a:xfrm>
        </p:spPr>
        <p:txBody>
          <a:bodyPr/>
          <a:lstStyle/>
          <a:p>
            <a:pPr eaLnBrk="1" hangingPunct="1"/>
            <a:endParaRPr lang="en-US" dirty="0" smtClean="0"/>
          </a:p>
          <a:p>
            <a:pPr eaLnBrk="1" hangingPunct="1"/>
            <a:r>
              <a:rPr lang="en-US" dirty="0" smtClean="0"/>
              <a:t>Technical colleges</a:t>
            </a:r>
          </a:p>
          <a:p>
            <a:pPr eaLnBrk="1" hangingPunct="1"/>
            <a:r>
              <a:rPr lang="en-US" dirty="0" smtClean="0"/>
              <a:t>4 year colleges</a:t>
            </a:r>
          </a:p>
          <a:p>
            <a:pPr eaLnBrk="1" hangingPunct="1"/>
            <a:r>
              <a:rPr lang="en-US" dirty="0" smtClean="0"/>
              <a:t>Work </a:t>
            </a:r>
          </a:p>
          <a:p>
            <a:pPr eaLnBrk="1" hangingPunct="1"/>
            <a:r>
              <a:rPr lang="en-US" dirty="0" smtClean="0"/>
              <a:t>Military</a:t>
            </a:r>
          </a:p>
          <a:p>
            <a:pPr eaLnBrk="1" hangingPunct="1"/>
            <a:endParaRPr lang="en-US" dirty="0" smtClean="0"/>
          </a:p>
          <a:p>
            <a:pPr eaLnBrk="1" hangingPunct="1"/>
            <a:endParaRPr lang="en-US" dirty="0"/>
          </a:p>
          <a:p>
            <a:pPr eaLnBrk="1" hangingPunct="1"/>
            <a:r>
              <a:rPr lang="en-US" dirty="0" smtClean="0"/>
              <a:t>BHS has a College/Career Fair every October following the PSAT</a:t>
            </a:r>
          </a:p>
        </p:txBody>
      </p:sp>
      <p:pic>
        <p:nvPicPr>
          <p:cNvPr id="5124" name="Picture 5" descr="MCBS02007_0000[1]"/>
          <p:cNvPicPr>
            <a:picLocks noChangeAspect="1" noChangeArrowheads="1"/>
          </p:cNvPicPr>
          <p:nvPr/>
        </p:nvPicPr>
        <p:blipFill>
          <a:blip r:embed="rId2" cstate="print"/>
          <a:srcRect/>
          <a:stretch>
            <a:fillRect/>
          </a:stretch>
        </p:blipFill>
        <p:spPr bwMode="auto">
          <a:xfrm>
            <a:off x="5410200" y="1752600"/>
            <a:ext cx="2341563" cy="3505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2286000" y="76200"/>
            <a:ext cx="5181600" cy="990600"/>
          </a:xfrm>
          <a:prstGeom prst="rect">
            <a:avLst/>
          </a:prstGeom>
          <a:noFill/>
          <a:ln w="9525">
            <a:noFill/>
            <a:miter lim="800000"/>
            <a:headEnd/>
            <a:tailEnd/>
          </a:ln>
        </p:spPr>
        <p:txBody>
          <a:bodyPr lIns="92075" tIns="46038" rIns="92075" bIns="46038" anchor="b"/>
          <a:lstStyle/>
          <a:p>
            <a:pPr algn="ctr" eaLnBrk="1" hangingPunct="1"/>
            <a:r>
              <a:rPr lang="en-US" sz="4400">
                <a:solidFill>
                  <a:srgbClr val="A50021"/>
                </a:solidFill>
                <a:latin typeface="Times New Roman" pitchFamily="18" charset="0"/>
              </a:rPr>
              <a:t>Take a Campus Visit</a:t>
            </a:r>
          </a:p>
        </p:txBody>
      </p:sp>
      <p:sp>
        <p:nvSpPr>
          <p:cNvPr id="7171" name="Rectangle 5"/>
          <p:cNvSpPr>
            <a:spLocks noChangeArrowheads="1"/>
          </p:cNvSpPr>
          <p:nvPr/>
        </p:nvSpPr>
        <p:spPr bwMode="auto">
          <a:xfrm>
            <a:off x="1066800" y="1524000"/>
            <a:ext cx="7772400" cy="3124200"/>
          </a:xfrm>
          <a:prstGeom prst="rect">
            <a:avLst/>
          </a:prstGeom>
          <a:noFill/>
          <a:ln w="9525">
            <a:noFill/>
            <a:miter lim="800000"/>
            <a:headEnd/>
            <a:tailEnd/>
          </a:ln>
        </p:spPr>
        <p:txBody>
          <a:bodyPr lIns="92075" tIns="46038" rIns="92075" bIns="46038"/>
          <a:lstStyle/>
          <a:p>
            <a:pPr marL="342900" indent="-342900" eaLnBrk="1" hangingPunct="1"/>
            <a:r>
              <a:rPr lang="en-US" sz="3200" dirty="0">
                <a:latin typeface="Times New Roman" pitchFamily="18" charset="0"/>
              </a:rPr>
              <a:t>	</a:t>
            </a:r>
            <a:r>
              <a:rPr lang="en-US" sz="3200" dirty="0" smtClean="0">
                <a:latin typeface="Times New Roman" pitchFamily="18" charset="0"/>
              </a:rPr>
              <a:t>10</a:t>
            </a:r>
            <a:r>
              <a:rPr lang="en-US" sz="3200" baseline="30000" dirty="0" smtClean="0">
                <a:latin typeface="Times New Roman" pitchFamily="18" charset="0"/>
              </a:rPr>
              <a:t>th</a:t>
            </a:r>
            <a:r>
              <a:rPr lang="en-US" sz="3200" dirty="0" smtClean="0">
                <a:latin typeface="Times New Roman" pitchFamily="18" charset="0"/>
              </a:rPr>
              <a:t>, 11</a:t>
            </a:r>
            <a:r>
              <a:rPr lang="en-US" sz="3200" baseline="30000" dirty="0" smtClean="0">
                <a:latin typeface="Times New Roman" pitchFamily="18" charset="0"/>
              </a:rPr>
              <a:t>th</a:t>
            </a:r>
            <a:r>
              <a:rPr lang="en-US" sz="3200" dirty="0" smtClean="0">
                <a:latin typeface="Times New Roman" pitchFamily="18" charset="0"/>
              </a:rPr>
              <a:t>, and 12</a:t>
            </a:r>
            <a:r>
              <a:rPr lang="en-US" sz="3200" baseline="30000" dirty="0" smtClean="0">
                <a:latin typeface="Times New Roman" pitchFamily="18" charset="0"/>
              </a:rPr>
              <a:t>th</a:t>
            </a:r>
            <a:r>
              <a:rPr lang="en-US" sz="3200" dirty="0" smtClean="0">
                <a:latin typeface="Times New Roman" pitchFamily="18" charset="0"/>
              </a:rPr>
              <a:t> graders are </a:t>
            </a:r>
            <a:r>
              <a:rPr lang="en-US" sz="3200" dirty="0">
                <a:latin typeface="Times New Roman" pitchFamily="18" charset="0"/>
              </a:rPr>
              <a:t>allowed 2 college visit </a:t>
            </a:r>
            <a:r>
              <a:rPr lang="en-US" sz="3200" dirty="0" smtClean="0">
                <a:latin typeface="Times New Roman" pitchFamily="18" charset="0"/>
              </a:rPr>
              <a:t>days each year. These </a:t>
            </a:r>
            <a:r>
              <a:rPr lang="en-US" sz="3200" dirty="0">
                <a:latin typeface="Times New Roman" pitchFamily="18" charset="0"/>
              </a:rPr>
              <a:t>count as School Related Absences.</a:t>
            </a:r>
          </a:p>
          <a:p>
            <a:pPr marL="342900" indent="-342900" algn="ctr" eaLnBrk="1" hangingPunct="1"/>
            <a:r>
              <a:rPr lang="en-US" sz="3200" dirty="0">
                <a:latin typeface="Times New Roman" pitchFamily="18" charset="0"/>
              </a:rPr>
              <a:t>**Make an appointment with a college admissions counselor.**</a:t>
            </a:r>
          </a:p>
        </p:txBody>
      </p:sp>
      <p:pic>
        <p:nvPicPr>
          <p:cNvPr id="7172" name="Picture 6" descr="bd05412_"/>
          <p:cNvPicPr>
            <a:picLocks noChangeAspect="1" noChangeArrowheads="1"/>
          </p:cNvPicPr>
          <p:nvPr/>
        </p:nvPicPr>
        <p:blipFill>
          <a:blip r:embed="rId2" cstate="print"/>
          <a:srcRect/>
          <a:stretch>
            <a:fillRect/>
          </a:stretch>
        </p:blipFill>
        <p:spPr bwMode="auto">
          <a:xfrm>
            <a:off x="1066801" y="4024579"/>
            <a:ext cx="2819400" cy="2169846"/>
          </a:xfrm>
          <a:prstGeom prst="rect">
            <a:avLst/>
          </a:prstGeom>
          <a:noFill/>
          <a:ln w="9525">
            <a:noFill/>
            <a:miter lim="800000"/>
            <a:headEnd/>
            <a:tailEnd/>
          </a:ln>
        </p:spPr>
      </p:pic>
      <p:sp>
        <p:nvSpPr>
          <p:cNvPr id="7173" name="Text Box 7"/>
          <p:cNvSpPr txBox="1">
            <a:spLocks noChangeArrowheads="1"/>
          </p:cNvSpPr>
          <p:nvPr/>
        </p:nvSpPr>
        <p:spPr bwMode="auto">
          <a:xfrm>
            <a:off x="4191000" y="4191000"/>
            <a:ext cx="4419600" cy="2246769"/>
          </a:xfrm>
          <a:prstGeom prst="rect">
            <a:avLst/>
          </a:prstGeom>
          <a:solidFill>
            <a:schemeClr val="accent2">
              <a:lumMod val="60000"/>
              <a:lumOff val="40000"/>
            </a:schemeClr>
          </a:solidFill>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2800" dirty="0"/>
              <a:t>College visit forms can be found in </a:t>
            </a:r>
            <a:r>
              <a:rPr lang="en-US" sz="2800" dirty="0" smtClean="0"/>
              <a:t>the Career Center, </a:t>
            </a:r>
            <a:r>
              <a:rPr lang="en-US" sz="2800" dirty="0"/>
              <a:t>or at the BHS website and must be filled out PRIOR to the visit.</a:t>
            </a:r>
          </a:p>
        </p:txBody>
      </p:sp>
    </p:spTree>
    <p:extLst>
      <p:ext uri="{BB962C8B-B14F-4D97-AF65-F5344CB8AC3E}">
        <p14:creationId xmlns:p14="http://schemas.microsoft.com/office/powerpoint/2010/main" val="13999253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solidFill>
                  <a:srgbClr val="A50021"/>
                </a:solidFill>
              </a:rPr>
              <a:t>What do colleges consider? </a:t>
            </a:r>
          </a:p>
        </p:txBody>
      </p:sp>
      <p:sp>
        <p:nvSpPr>
          <p:cNvPr id="11267" name="Rectangle 3"/>
          <p:cNvSpPr>
            <a:spLocks noGrp="1" noChangeArrowheads="1"/>
          </p:cNvSpPr>
          <p:nvPr>
            <p:ph type="body" sz="half" idx="1"/>
          </p:nvPr>
        </p:nvSpPr>
        <p:spPr/>
        <p:txBody>
          <a:bodyPr/>
          <a:lstStyle/>
          <a:p>
            <a:pPr eaLnBrk="1" hangingPunct="1"/>
            <a:r>
              <a:rPr lang="en-US" b="1" smtClean="0"/>
              <a:t>Rigor of coursework*</a:t>
            </a:r>
          </a:p>
          <a:p>
            <a:pPr eaLnBrk="1" hangingPunct="1"/>
            <a:r>
              <a:rPr lang="en-US" b="1" smtClean="0"/>
              <a:t>SAT/ACT Scores*</a:t>
            </a:r>
          </a:p>
          <a:p>
            <a:pPr eaLnBrk="1" hangingPunct="1"/>
            <a:r>
              <a:rPr lang="en-US" b="1" smtClean="0"/>
              <a:t>GPA*</a:t>
            </a:r>
          </a:p>
          <a:p>
            <a:pPr eaLnBrk="1" hangingPunct="1"/>
            <a:r>
              <a:rPr lang="en-US" smtClean="0"/>
              <a:t>Class Rank</a:t>
            </a:r>
          </a:p>
          <a:p>
            <a:pPr eaLnBrk="1" hangingPunct="1"/>
            <a:r>
              <a:rPr lang="en-US" smtClean="0"/>
              <a:t>Extracurricular  Activities</a:t>
            </a:r>
          </a:p>
          <a:p>
            <a:pPr eaLnBrk="1" hangingPunct="1">
              <a:lnSpc>
                <a:spcPct val="80000"/>
              </a:lnSpc>
            </a:pPr>
            <a:r>
              <a:rPr lang="en-US" smtClean="0"/>
              <a:t>Out-of-School Activities</a:t>
            </a:r>
          </a:p>
          <a:p>
            <a:pPr eaLnBrk="1" hangingPunct="1">
              <a:lnSpc>
                <a:spcPct val="80000"/>
              </a:lnSpc>
            </a:pPr>
            <a:r>
              <a:rPr lang="en-US" smtClean="0"/>
              <a:t>Character</a:t>
            </a:r>
          </a:p>
          <a:p>
            <a:pPr eaLnBrk="1" hangingPunct="1">
              <a:buFontTx/>
              <a:buNone/>
            </a:pPr>
            <a:endParaRPr lang="en-US" smtClean="0"/>
          </a:p>
        </p:txBody>
      </p:sp>
      <p:sp>
        <p:nvSpPr>
          <p:cNvPr id="11268" name="Rectangle 4"/>
          <p:cNvSpPr>
            <a:spLocks noGrp="1" noChangeArrowheads="1"/>
          </p:cNvSpPr>
          <p:nvPr>
            <p:ph type="body" sz="half" idx="2"/>
          </p:nvPr>
        </p:nvSpPr>
        <p:spPr/>
        <p:txBody>
          <a:bodyPr/>
          <a:lstStyle/>
          <a:p>
            <a:pPr eaLnBrk="1" hangingPunct="1">
              <a:lnSpc>
                <a:spcPct val="80000"/>
              </a:lnSpc>
            </a:pPr>
            <a:r>
              <a:rPr lang="en-US" dirty="0" smtClean="0"/>
              <a:t>Recommendations</a:t>
            </a:r>
          </a:p>
          <a:p>
            <a:pPr eaLnBrk="1" hangingPunct="1">
              <a:lnSpc>
                <a:spcPct val="80000"/>
              </a:lnSpc>
            </a:pPr>
            <a:r>
              <a:rPr lang="en-US" dirty="0" smtClean="0"/>
              <a:t>Essay</a:t>
            </a:r>
          </a:p>
          <a:p>
            <a:pPr eaLnBrk="1" hangingPunct="1">
              <a:lnSpc>
                <a:spcPct val="80000"/>
              </a:lnSpc>
            </a:pPr>
            <a:r>
              <a:rPr lang="en-US" dirty="0" smtClean="0"/>
              <a:t>Interview</a:t>
            </a:r>
          </a:p>
          <a:p>
            <a:pPr eaLnBrk="1" hangingPunct="1"/>
            <a:r>
              <a:rPr lang="en-US" dirty="0" smtClean="0"/>
              <a:t>SAT II Scores</a:t>
            </a:r>
          </a:p>
          <a:p>
            <a:pPr eaLnBrk="1" hangingPunct="1"/>
            <a:r>
              <a:rPr lang="en-US" dirty="0" smtClean="0"/>
              <a:t>AP Tests</a:t>
            </a:r>
          </a:p>
          <a:p>
            <a:pPr eaLnBrk="1" hangingPunct="1">
              <a:lnSpc>
                <a:spcPct val="80000"/>
              </a:lnSpc>
            </a:pPr>
            <a:endParaRPr lang="en-US" dirty="0" smtClean="0"/>
          </a:p>
          <a:p>
            <a:pPr eaLnBrk="1" hangingPunct="1">
              <a:lnSpc>
                <a:spcPct val="80000"/>
              </a:lnSpc>
              <a:buFontTx/>
              <a:buNone/>
            </a:pPr>
            <a:endParaRPr lang="en-US" dirty="0" smtClean="0"/>
          </a:p>
          <a:p>
            <a:pPr algn="ctr" eaLnBrk="1" hangingPunct="1">
              <a:lnSpc>
                <a:spcPct val="80000"/>
              </a:lnSpc>
              <a:buFontTx/>
              <a:buNone/>
            </a:pPr>
            <a:r>
              <a:rPr lang="en-US" sz="2400" b="1" u="sng" dirty="0" smtClean="0"/>
              <a:t>*These items are typically the deciding factors in early decision and early action</a:t>
            </a:r>
          </a:p>
          <a:p>
            <a:pPr eaLnBrk="1" hangingPunct="1">
              <a:lnSpc>
                <a:spcPct val="80000"/>
              </a:lnSpc>
              <a:buFontTx/>
              <a:buNone/>
            </a:pPr>
            <a:endParaRPr lang="en-US" sz="1800" dirty="0" smtClean="0"/>
          </a:p>
        </p:txBody>
      </p:sp>
      <p:sp>
        <p:nvSpPr>
          <p:cNvPr id="11269" name="Text Box 6"/>
          <p:cNvSpPr txBox="1">
            <a:spLocks noChangeArrowheads="1"/>
          </p:cNvSpPr>
          <p:nvPr/>
        </p:nvSpPr>
        <p:spPr bwMode="auto">
          <a:xfrm>
            <a:off x="4267200" y="4800600"/>
            <a:ext cx="4343400" cy="457200"/>
          </a:xfrm>
          <a:prstGeom prst="rect">
            <a:avLst/>
          </a:prstGeom>
          <a:noFill/>
          <a:ln w="9525">
            <a:noFill/>
            <a:miter lim="800000"/>
            <a:headEnd/>
            <a:tailEnd/>
          </a:ln>
        </p:spPr>
        <p:txBody>
          <a:bodyPr>
            <a:spAutoFit/>
          </a:bodyPr>
          <a:lstStyle/>
          <a:p>
            <a:pPr>
              <a:spcBef>
                <a:spcPct val="50000"/>
              </a:spcBef>
            </a:pPr>
            <a:endParaRPr lang="en-US" sz="2400">
              <a:latin typeface="Times"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Buford College/Career Center</a:t>
            </a:r>
            <a:endParaRPr lang="en-US" dirty="0">
              <a:solidFill>
                <a:srgbClr val="A50021"/>
              </a:solidFill>
            </a:endParaRPr>
          </a:p>
        </p:txBody>
      </p:sp>
      <p:sp>
        <p:nvSpPr>
          <p:cNvPr id="3" name="Content Placeholder 2"/>
          <p:cNvSpPr>
            <a:spLocks noGrp="1"/>
          </p:cNvSpPr>
          <p:nvPr>
            <p:ph idx="1"/>
          </p:nvPr>
        </p:nvSpPr>
        <p:spPr/>
        <p:txBody>
          <a:bodyPr/>
          <a:lstStyle/>
          <a:p>
            <a:r>
              <a:rPr lang="en-US" dirty="0" smtClean="0"/>
              <a:t>All students, grades 9-12, will be called to the College/Career Center during an elective class to meet with Ms. Collins to develop/amend a high school plan of study and to discuss postsecondary plans.</a:t>
            </a:r>
          </a:p>
          <a:p>
            <a:r>
              <a:rPr lang="en-US" dirty="0" smtClean="0"/>
              <a:t>Students are also encouraged to meet with Ms. Collins or their grade level counselor on their own during an elective class and before/after school.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solidFill>
                  <a:srgbClr val="A50021"/>
                </a:solidFill>
              </a:rPr>
              <a:t>Components of an Application</a:t>
            </a:r>
          </a:p>
        </p:txBody>
      </p:sp>
      <p:sp>
        <p:nvSpPr>
          <p:cNvPr id="26627" name="Rectangle 3"/>
          <p:cNvSpPr>
            <a:spLocks noGrp="1" noChangeArrowheads="1"/>
          </p:cNvSpPr>
          <p:nvPr>
            <p:ph type="body" idx="1"/>
          </p:nvPr>
        </p:nvSpPr>
        <p:spPr>
          <a:xfrm>
            <a:off x="1066800" y="1219200"/>
            <a:ext cx="7620000" cy="2971800"/>
          </a:xfrm>
        </p:spPr>
        <p:txBody>
          <a:bodyPr/>
          <a:lstStyle/>
          <a:p>
            <a:pPr eaLnBrk="1" hangingPunct="1">
              <a:lnSpc>
                <a:spcPct val="90000"/>
              </a:lnSpc>
            </a:pPr>
            <a:endParaRPr lang="en-US" sz="2800" dirty="0" smtClean="0"/>
          </a:p>
          <a:p>
            <a:pPr eaLnBrk="1" hangingPunct="1">
              <a:lnSpc>
                <a:spcPct val="90000"/>
              </a:lnSpc>
            </a:pPr>
            <a:r>
              <a:rPr lang="en-US" sz="2800" dirty="0" smtClean="0"/>
              <a:t>Application – </a:t>
            </a:r>
          </a:p>
          <a:p>
            <a:pPr lvl="1" eaLnBrk="1" hangingPunct="1">
              <a:lnSpc>
                <a:spcPct val="90000"/>
              </a:lnSpc>
            </a:pPr>
            <a:r>
              <a:rPr lang="en-US" sz="2400" dirty="0" smtClean="0"/>
              <a:t>Demographic Information</a:t>
            </a:r>
          </a:p>
          <a:p>
            <a:pPr lvl="1" eaLnBrk="1" hangingPunct="1">
              <a:lnSpc>
                <a:spcPct val="90000"/>
              </a:lnSpc>
            </a:pPr>
            <a:r>
              <a:rPr lang="en-US" sz="2400" dirty="0" smtClean="0"/>
              <a:t>Extracurricular Activities</a:t>
            </a:r>
          </a:p>
          <a:p>
            <a:pPr lvl="1" eaLnBrk="1" hangingPunct="1">
              <a:lnSpc>
                <a:spcPct val="90000"/>
              </a:lnSpc>
            </a:pPr>
            <a:r>
              <a:rPr lang="en-US" sz="2400" dirty="0" smtClean="0"/>
              <a:t>Leadership Roles</a:t>
            </a:r>
          </a:p>
          <a:p>
            <a:pPr lvl="1" eaLnBrk="1" hangingPunct="1">
              <a:lnSpc>
                <a:spcPct val="90000"/>
              </a:lnSpc>
            </a:pPr>
            <a:r>
              <a:rPr lang="en-US" sz="2400" dirty="0" smtClean="0"/>
              <a:t>Essay / Short Answer</a:t>
            </a:r>
          </a:p>
          <a:p>
            <a:pPr eaLnBrk="1" hangingPunct="1">
              <a:lnSpc>
                <a:spcPct val="90000"/>
              </a:lnSpc>
            </a:pPr>
            <a:r>
              <a:rPr lang="en-US" sz="2800" dirty="0" smtClean="0"/>
              <a:t>Transcript </a:t>
            </a:r>
          </a:p>
          <a:p>
            <a:pPr eaLnBrk="1" hangingPunct="1">
              <a:lnSpc>
                <a:spcPct val="90000"/>
              </a:lnSpc>
            </a:pPr>
            <a:r>
              <a:rPr lang="en-US" sz="2800" dirty="0" smtClean="0"/>
              <a:t>Test scores and GPA</a:t>
            </a:r>
          </a:p>
          <a:p>
            <a:pPr eaLnBrk="1" hangingPunct="1">
              <a:lnSpc>
                <a:spcPct val="90000"/>
              </a:lnSpc>
            </a:pPr>
            <a:r>
              <a:rPr lang="en-US" sz="2800" dirty="0" smtClean="0"/>
              <a:t>Complete senior year schedule</a:t>
            </a:r>
          </a:p>
          <a:p>
            <a:pPr lvl="1" eaLnBrk="1" hangingPunct="1">
              <a:lnSpc>
                <a:spcPct val="90000"/>
              </a:lnSpc>
            </a:pPr>
            <a:r>
              <a:rPr lang="en-US" sz="2400" dirty="0" smtClean="0"/>
              <a:t>Some schools require a midterm report</a:t>
            </a:r>
          </a:p>
        </p:txBody>
      </p:sp>
      <p:pic>
        <p:nvPicPr>
          <p:cNvPr id="26628" name="Picture 4" descr="MCj02509220000[1]"/>
          <p:cNvPicPr>
            <a:picLocks noChangeAspect="1" noChangeArrowheads="1"/>
          </p:cNvPicPr>
          <p:nvPr/>
        </p:nvPicPr>
        <p:blipFill>
          <a:blip r:embed="rId2" cstate="print"/>
          <a:srcRect/>
          <a:stretch>
            <a:fillRect/>
          </a:stretch>
        </p:blipFill>
        <p:spPr bwMode="auto">
          <a:xfrm>
            <a:off x="6324600" y="1371600"/>
            <a:ext cx="1893888" cy="1909763"/>
          </a:xfrm>
          <a:prstGeom prst="rect">
            <a:avLst/>
          </a:prstGeom>
          <a:noFill/>
          <a:ln w="9525">
            <a:noFill/>
            <a:miter lim="800000"/>
            <a:headEnd/>
            <a:tailEnd/>
          </a:ln>
        </p:spPr>
      </p:pic>
      <p:sp>
        <p:nvSpPr>
          <p:cNvPr id="6" name="TextBox 5"/>
          <p:cNvSpPr txBox="1"/>
          <p:nvPr/>
        </p:nvSpPr>
        <p:spPr>
          <a:xfrm>
            <a:off x="1066800" y="5562600"/>
            <a:ext cx="7772400" cy="1563688"/>
          </a:xfrm>
          <a:prstGeom prst="rect">
            <a:avLst/>
          </a:prstGeom>
          <a:noFill/>
        </p:spPr>
        <p:txBody>
          <a:bodyPr>
            <a:spAutoFit/>
          </a:bodyPr>
          <a:lstStyle/>
          <a:p>
            <a:pPr eaLnBrk="1" hangingPunct="1">
              <a:lnSpc>
                <a:spcPct val="90000"/>
              </a:lnSpc>
              <a:spcBef>
                <a:spcPts val="600"/>
              </a:spcBef>
              <a:spcAft>
                <a:spcPts val="600"/>
              </a:spcAft>
              <a:buFont typeface="Arial" pitchFamily="34" charset="0"/>
              <a:buChar char="•"/>
              <a:defRPr/>
            </a:pPr>
            <a:r>
              <a:rPr lang="en-US" sz="2800" dirty="0">
                <a:latin typeface="+mn-lt"/>
              </a:rPr>
              <a:t>  Immunization </a:t>
            </a:r>
            <a:r>
              <a:rPr lang="en-US" sz="2800" dirty="0" smtClean="0">
                <a:latin typeface="+mn-lt"/>
              </a:rPr>
              <a:t>Records if required</a:t>
            </a:r>
            <a:endParaRPr lang="en-US" sz="2800" dirty="0">
              <a:latin typeface="+mn-lt"/>
            </a:endParaRPr>
          </a:p>
          <a:p>
            <a:pPr eaLnBrk="1" hangingPunct="1">
              <a:lnSpc>
                <a:spcPct val="90000"/>
              </a:lnSpc>
              <a:spcBef>
                <a:spcPts val="600"/>
              </a:spcBef>
              <a:spcAft>
                <a:spcPts val="600"/>
              </a:spcAft>
              <a:buFont typeface="Arial" pitchFamily="34" charset="0"/>
              <a:buChar char="•"/>
              <a:defRPr/>
            </a:pPr>
            <a:r>
              <a:rPr lang="en-US" sz="2800" dirty="0">
                <a:latin typeface="+mn-lt"/>
              </a:rPr>
              <a:t>  Recommendation Letters</a:t>
            </a:r>
          </a:p>
          <a:p>
            <a:pPr eaLnBrk="1" hangingPunct="1">
              <a:lnSpc>
                <a:spcPct val="90000"/>
              </a:lnSpc>
              <a:spcBef>
                <a:spcPts val="600"/>
              </a:spcBef>
              <a:spcAft>
                <a:spcPts val="600"/>
              </a:spcAft>
              <a:defRPr/>
            </a:pPr>
            <a:endParaRPr lang="en-US" sz="28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HOPE Scholarship &amp; Grant</a:t>
            </a:r>
            <a:endParaRPr lang="en-US" dirty="0">
              <a:solidFill>
                <a:srgbClr val="A50021"/>
              </a:solidFill>
            </a:endParaRPr>
          </a:p>
        </p:txBody>
      </p:sp>
      <p:sp>
        <p:nvSpPr>
          <p:cNvPr id="3" name="Content Placeholder 2"/>
          <p:cNvSpPr>
            <a:spLocks noGrp="1"/>
          </p:cNvSpPr>
          <p:nvPr>
            <p:ph idx="1"/>
          </p:nvPr>
        </p:nvSpPr>
        <p:spPr>
          <a:xfrm>
            <a:off x="1066800" y="1524000"/>
            <a:ext cx="7620000" cy="4114800"/>
          </a:xfrm>
        </p:spPr>
        <p:txBody>
          <a:bodyPr/>
          <a:lstStyle/>
          <a:p>
            <a:r>
              <a:rPr lang="en-US" dirty="0" smtClean="0"/>
              <a:t>FAFSA completed as early as October 1 of Senior year.</a:t>
            </a:r>
          </a:p>
          <a:p>
            <a:r>
              <a:rPr lang="en-US" dirty="0" smtClean="0"/>
              <a:t>School must have the student’s SSN (copy of SS card) for student to be eligible for the  HOPE Scholarship &amp; Grant</a:t>
            </a:r>
          </a:p>
          <a:p>
            <a:r>
              <a:rPr lang="en-US" dirty="0" smtClean="0"/>
              <a:t>HOPE GPA can be found on the </a:t>
            </a:r>
            <a:r>
              <a:rPr lang="en-US" dirty="0" err="1" smtClean="0"/>
              <a:t>GAFutures</a:t>
            </a:r>
            <a:r>
              <a:rPr lang="en-US" dirty="0" smtClean="0"/>
              <a:t> website </a:t>
            </a:r>
            <a:r>
              <a:rPr lang="en-US" dirty="0" smtClean="0">
                <a:hlinkClick r:id="rId2"/>
              </a:rPr>
              <a:t>www.GAFutures.org</a:t>
            </a:r>
            <a:r>
              <a:rPr lang="en-US" dirty="0" smtClean="0"/>
              <a:t> </a:t>
            </a:r>
          </a:p>
        </p:txBody>
      </p:sp>
    </p:spTree>
    <p:extLst>
      <p:ext uri="{BB962C8B-B14F-4D97-AF65-F5344CB8AC3E}">
        <p14:creationId xmlns:p14="http://schemas.microsoft.com/office/powerpoint/2010/main" val="421743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College Bound Athlete</a:t>
            </a:r>
            <a:r>
              <a:rPr lang="en-US" dirty="0">
                <a:solidFill>
                  <a:srgbClr val="A50021"/>
                </a:solidFill>
              </a:rPr>
              <a:t>s</a:t>
            </a:r>
          </a:p>
        </p:txBody>
      </p:sp>
      <p:sp>
        <p:nvSpPr>
          <p:cNvPr id="3" name="Content Placeholder 2"/>
          <p:cNvSpPr>
            <a:spLocks noGrp="1"/>
          </p:cNvSpPr>
          <p:nvPr>
            <p:ph idx="1"/>
          </p:nvPr>
        </p:nvSpPr>
        <p:spPr/>
        <p:txBody>
          <a:bodyPr/>
          <a:lstStyle/>
          <a:p>
            <a:r>
              <a:rPr lang="en-US" dirty="0" smtClean="0"/>
              <a:t>Students who are planning on playing a college sport are required to register with the NCAA Clearinghouse.</a:t>
            </a:r>
          </a:p>
          <a:p>
            <a:r>
              <a:rPr lang="en-US" dirty="0" smtClean="0"/>
              <a:t>The recommendation is the apply for junior year. </a:t>
            </a:r>
          </a:p>
          <a:p>
            <a:r>
              <a:rPr lang="en-US" dirty="0" smtClean="0"/>
              <a:t>Visit the website at </a:t>
            </a:r>
            <a:r>
              <a:rPr lang="en-US" dirty="0" smtClean="0">
                <a:hlinkClick r:id="rId2"/>
              </a:rPr>
              <a:t>www.eligibilitycenter.org</a:t>
            </a:r>
            <a:r>
              <a:rPr lang="en-US" dirty="0" smtClean="0"/>
              <a:t> </a:t>
            </a:r>
          </a:p>
          <a:p>
            <a:r>
              <a:rPr lang="en-US" dirty="0" smtClean="0"/>
              <a:t>Contact your coach or Coach Auer for more information.</a:t>
            </a:r>
          </a:p>
        </p:txBody>
      </p:sp>
      <p:pic>
        <p:nvPicPr>
          <p:cNvPr id="4" name="Content Placeholder 3" descr="NCAA.jpg"/>
          <p:cNvPicPr>
            <a:picLocks noChangeAspect="1"/>
          </p:cNvPicPr>
          <p:nvPr/>
        </p:nvPicPr>
        <p:blipFill>
          <a:blip r:embed="rId3" cstate="print"/>
          <a:srcRect/>
          <a:stretch>
            <a:fillRect/>
          </a:stretch>
        </p:blipFill>
        <p:spPr bwMode="auto">
          <a:xfrm>
            <a:off x="6629400" y="4038600"/>
            <a:ext cx="1449174" cy="1455738"/>
          </a:xfrm>
          <a:prstGeom prst="rect">
            <a:avLst/>
          </a:prstGeom>
          <a:noFill/>
          <a:ln w="9525">
            <a:noFill/>
            <a:miter lim="800000"/>
            <a:headEnd/>
            <a:tailEnd/>
          </a:ln>
        </p:spPr>
      </p:pic>
    </p:spTree>
    <p:extLst>
      <p:ext uri="{BB962C8B-B14F-4D97-AF65-F5344CB8AC3E}">
        <p14:creationId xmlns:p14="http://schemas.microsoft.com/office/powerpoint/2010/main" val="2706343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solidFill>
                  <a:srgbClr val="A50021"/>
                </a:solidFill>
              </a:rPr>
              <a:t>Questions </a:t>
            </a:r>
            <a:endParaRPr lang="en-US" dirty="0" smtClean="0">
              <a:solidFill>
                <a:srgbClr val="A50021"/>
              </a:solidFill>
            </a:endParaRPr>
          </a:p>
        </p:txBody>
      </p:sp>
      <p:sp>
        <p:nvSpPr>
          <p:cNvPr id="57347" name="Rectangle 3"/>
          <p:cNvSpPr>
            <a:spLocks noGrp="1" noChangeArrowheads="1"/>
          </p:cNvSpPr>
          <p:nvPr>
            <p:ph type="body" idx="1"/>
          </p:nvPr>
        </p:nvSpPr>
        <p:spPr>
          <a:xfrm>
            <a:off x="1066800" y="1447800"/>
            <a:ext cx="7620000" cy="4114800"/>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algn="ctr" eaLnBrk="1" hangingPunct="1">
              <a:buFontTx/>
              <a:buNone/>
            </a:pPr>
            <a:endParaRPr lang="en-US" dirty="0" smtClean="0">
              <a:hlinkClick r:id="rId2"/>
            </a:endParaRPr>
          </a:p>
          <a:p>
            <a:pPr algn="ctr" eaLnBrk="1" hangingPunct="1">
              <a:buFontTx/>
              <a:buNone/>
            </a:pPr>
            <a:r>
              <a:rPr lang="en-US" dirty="0" smtClean="0">
                <a:hlinkClick r:id="rId2"/>
              </a:rPr>
              <a:t>www.bufordcityschools.org</a:t>
            </a:r>
            <a:endParaRPr lang="en-US" dirty="0" smtClean="0"/>
          </a:p>
          <a:p>
            <a:pPr algn="ctr" eaLnBrk="1" hangingPunct="1">
              <a:buFontTx/>
              <a:buNone/>
            </a:pPr>
            <a:r>
              <a:rPr lang="en-US" dirty="0" smtClean="0">
                <a:hlinkClick r:id="rId3"/>
              </a:rPr>
              <a:t>www.bhsguidanceoffice.weebly.com</a:t>
            </a:r>
            <a:endParaRPr lang="en-US" dirty="0" smtClean="0"/>
          </a:p>
          <a:p>
            <a:pPr algn="ctr" eaLnBrk="1" hangingPunct="1">
              <a:buFontTx/>
              <a:buNone/>
            </a:pPr>
            <a:endParaRPr lang="en-US" dirty="0" smtClean="0"/>
          </a:p>
          <a:p>
            <a:pPr algn="ctr" eaLnBrk="1" hangingPunct="1">
              <a:buFontTx/>
              <a:buNone/>
            </a:pPr>
            <a:endParaRPr lang="en-US" dirty="0" smtClean="0"/>
          </a:p>
          <a:p>
            <a:pPr eaLnBrk="1" hangingPunct="1">
              <a:buFontTx/>
              <a:buNone/>
            </a:pPr>
            <a:endParaRPr lang="en-US" dirty="0" smtClean="0"/>
          </a:p>
        </p:txBody>
      </p:sp>
      <p:pic>
        <p:nvPicPr>
          <p:cNvPr id="57348" name="Picture 4" descr="MCj03970740000[1]"/>
          <p:cNvPicPr>
            <a:picLocks noChangeAspect="1" noChangeArrowheads="1"/>
          </p:cNvPicPr>
          <p:nvPr/>
        </p:nvPicPr>
        <p:blipFill>
          <a:blip r:embed="rId4" cstate="print"/>
          <a:srcRect/>
          <a:stretch>
            <a:fillRect/>
          </a:stretch>
        </p:blipFill>
        <p:spPr bwMode="auto">
          <a:xfrm>
            <a:off x="3505200" y="1981200"/>
            <a:ext cx="2490788" cy="21050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2019-2020 Course Registration</a:t>
            </a:r>
            <a:endParaRPr lang="en-US" dirty="0">
              <a:solidFill>
                <a:srgbClr val="A50021"/>
              </a:solidFill>
            </a:endParaRPr>
          </a:p>
        </p:txBody>
      </p:sp>
      <p:sp>
        <p:nvSpPr>
          <p:cNvPr id="3" name="Content Placeholder 2"/>
          <p:cNvSpPr>
            <a:spLocks noGrp="1"/>
          </p:cNvSpPr>
          <p:nvPr>
            <p:ph idx="1"/>
          </p:nvPr>
        </p:nvSpPr>
        <p:spPr>
          <a:xfrm>
            <a:off x="1066800" y="1752600"/>
            <a:ext cx="7620000" cy="4572000"/>
          </a:xfrm>
        </p:spPr>
        <p:txBody>
          <a:bodyPr/>
          <a:lstStyle/>
          <a:p>
            <a:r>
              <a:rPr lang="en-US" dirty="0" smtClean="0"/>
              <a:t>PowerSchool Portal Open March </a:t>
            </a:r>
            <a:r>
              <a:rPr lang="en-US" dirty="0" smtClean="0"/>
              <a:t>5</a:t>
            </a:r>
            <a:r>
              <a:rPr lang="en-US" baseline="30000" dirty="0" smtClean="0"/>
              <a:t>th</a:t>
            </a:r>
            <a:r>
              <a:rPr lang="en-US" dirty="0" smtClean="0"/>
              <a:t>-20</a:t>
            </a:r>
            <a:r>
              <a:rPr lang="en-US" baseline="30000" dirty="0" smtClean="0"/>
              <a:t>th</a:t>
            </a:r>
            <a:r>
              <a:rPr lang="en-US" dirty="0" smtClean="0"/>
              <a:t> </a:t>
            </a:r>
          </a:p>
          <a:p>
            <a:r>
              <a:rPr lang="en-US" dirty="0" smtClean="0"/>
              <a:t>Drop/Add April 15</a:t>
            </a:r>
            <a:r>
              <a:rPr lang="en-US" baseline="30000" dirty="0" smtClean="0"/>
              <a:t>th </a:t>
            </a:r>
            <a:r>
              <a:rPr lang="mr-IN" dirty="0" smtClean="0"/>
              <a:t>–</a:t>
            </a:r>
            <a:r>
              <a:rPr lang="en-US" dirty="0" smtClean="0"/>
              <a:t> 19</a:t>
            </a:r>
            <a:r>
              <a:rPr lang="en-US" baseline="30000" dirty="0" smtClean="0"/>
              <a:t>th</a:t>
            </a:r>
            <a:r>
              <a:rPr lang="en-US" dirty="0" smtClean="0"/>
              <a:t> </a:t>
            </a:r>
            <a:r>
              <a:rPr lang="mr-IN" dirty="0" smtClean="0"/>
              <a:t>–</a:t>
            </a:r>
            <a:r>
              <a:rPr lang="en-US" dirty="0" smtClean="0"/>
              <a:t> portal will reopen during this period</a:t>
            </a:r>
          </a:p>
          <a:p>
            <a:r>
              <a:rPr lang="en-US" dirty="0" smtClean="0">
                <a:solidFill>
                  <a:srgbClr val="A50021"/>
                </a:solidFill>
              </a:rPr>
              <a:t>LAST DAY FOR ALL CHANGES IS FRIDAY, APRIL 19</a:t>
            </a:r>
            <a:r>
              <a:rPr lang="en-US" baseline="30000" dirty="0" smtClean="0">
                <a:solidFill>
                  <a:srgbClr val="A50021"/>
                </a:solidFill>
              </a:rPr>
              <a:t>th</a:t>
            </a:r>
            <a:r>
              <a:rPr lang="en-US" dirty="0" smtClean="0">
                <a:solidFill>
                  <a:srgbClr val="A50021"/>
                </a:solidFill>
              </a:rPr>
              <a:t>. </a:t>
            </a:r>
          </a:p>
          <a:p>
            <a:r>
              <a:rPr lang="en-US" dirty="0" smtClean="0"/>
              <a:t>Registration directions can be found on the BHS </a:t>
            </a:r>
            <a:r>
              <a:rPr lang="en-US" dirty="0" smtClean="0"/>
              <a:t>website under the academics tab.</a:t>
            </a:r>
            <a:endParaRPr lang="en-US" dirty="0" smtClean="0"/>
          </a:p>
          <a:p>
            <a:r>
              <a:rPr lang="en-US" dirty="0" smtClean="0"/>
              <a:t>Register through the PowerSchool portal</a:t>
            </a:r>
          </a:p>
        </p:txBody>
      </p:sp>
    </p:spTree>
    <p:extLst>
      <p:ext uri="{BB962C8B-B14F-4D97-AF65-F5344CB8AC3E}">
        <p14:creationId xmlns:p14="http://schemas.microsoft.com/office/powerpoint/2010/main" val="14249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2019-2020 Course Registration</a:t>
            </a:r>
            <a:endParaRPr lang="en-US" dirty="0">
              <a:solidFill>
                <a:srgbClr val="A50021"/>
              </a:solidFill>
            </a:endParaRPr>
          </a:p>
        </p:txBody>
      </p:sp>
      <p:sp>
        <p:nvSpPr>
          <p:cNvPr id="3" name="Content Placeholder 2"/>
          <p:cNvSpPr>
            <a:spLocks noGrp="1"/>
          </p:cNvSpPr>
          <p:nvPr>
            <p:ph idx="1"/>
          </p:nvPr>
        </p:nvSpPr>
        <p:spPr/>
        <p:txBody>
          <a:bodyPr/>
          <a:lstStyle/>
          <a:p>
            <a:r>
              <a:rPr lang="en-US" dirty="0"/>
              <a:t>Recommendation overrides must be submitted to the grade level counselor in writing (email is preferred) by a parent. We welcome students </a:t>
            </a:r>
            <a:r>
              <a:rPr lang="en-US" dirty="0" smtClean="0"/>
              <a:t>to </a:t>
            </a:r>
            <a:r>
              <a:rPr lang="en-US" dirty="0"/>
              <a:t>visit the counselor as well</a:t>
            </a:r>
            <a:r>
              <a:rPr lang="en-US" dirty="0" smtClean="0"/>
              <a:t>.</a:t>
            </a:r>
          </a:p>
          <a:p>
            <a:r>
              <a:rPr lang="en-US" dirty="0" smtClean="0"/>
              <a:t>Make sure overrides are submitted prior to the end of the registration window.</a:t>
            </a:r>
            <a:endParaRPr lang="en-US" dirty="0"/>
          </a:p>
          <a:p>
            <a:endParaRPr lang="en-US" dirty="0"/>
          </a:p>
        </p:txBody>
      </p:sp>
    </p:spTree>
    <p:extLst>
      <p:ext uri="{BB962C8B-B14F-4D97-AF65-F5344CB8AC3E}">
        <p14:creationId xmlns:p14="http://schemas.microsoft.com/office/powerpoint/2010/main" val="3185617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International Skills Diploma Seal (ISDS)                            </a:t>
            </a:r>
            <a:endParaRPr lang="en-US" sz="2000" dirty="0">
              <a:solidFill>
                <a:srgbClr val="A50021"/>
              </a:solidFill>
            </a:endParaRPr>
          </a:p>
        </p:txBody>
      </p:sp>
      <p:sp>
        <p:nvSpPr>
          <p:cNvPr id="3" name="Content Placeholder 2"/>
          <p:cNvSpPr>
            <a:spLocks noGrp="1"/>
          </p:cNvSpPr>
          <p:nvPr>
            <p:ph idx="1"/>
          </p:nvPr>
        </p:nvSpPr>
        <p:spPr>
          <a:xfrm>
            <a:off x="1066800" y="1752600"/>
            <a:ext cx="7620000" cy="4876800"/>
          </a:xfrm>
        </p:spPr>
        <p:txBody>
          <a:bodyPr/>
          <a:lstStyle/>
          <a:p>
            <a:r>
              <a:rPr lang="en-US" sz="3000" dirty="0" smtClean="0"/>
              <a:t>Awarded to students who complete an international education curriculum and engage in activities that foster the global economy.</a:t>
            </a:r>
          </a:p>
          <a:p>
            <a:r>
              <a:rPr lang="en-US" sz="3000" dirty="0" smtClean="0"/>
              <a:t>Requirements:	        </a:t>
            </a:r>
          </a:p>
          <a:p>
            <a:pPr lvl="1"/>
            <a:r>
              <a:rPr lang="en-US" sz="2400" dirty="0" smtClean="0"/>
              <a:t>3 credits in the same world language</a:t>
            </a:r>
          </a:p>
          <a:p>
            <a:pPr lvl="1"/>
            <a:r>
              <a:rPr lang="en-US" sz="2400" dirty="0" smtClean="0"/>
              <a:t>4 credits in courses with an international focus</a:t>
            </a:r>
          </a:p>
          <a:p>
            <a:pPr lvl="1"/>
            <a:r>
              <a:rPr lang="en-US" sz="2400" dirty="0" smtClean="0"/>
              <a:t>1 credit in world </a:t>
            </a:r>
            <a:r>
              <a:rPr lang="en-US" sz="2400" dirty="0" err="1" smtClean="0"/>
              <a:t>lang</a:t>
            </a:r>
            <a:r>
              <a:rPr lang="en-US" sz="2400" dirty="0" smtClean="0"/>
              <a:t> or international focus</a:t>
            </a:r>
          </a:p>
          <a:p>
            <a:pPr lvl="1"/>
            <a:r>
              <a:rPr lang="en-US" sz="2400" dirty="0" smtClean="0"/>
              <a:t>4 international activities </a:t>
            </a:r>
            <a:r>
              <a:rPr lang="en-US" sz="2000" dirty="0" smtClean="0"/>
              <a:t>(prior approval required)</a:t>
            </a:r>
          </a:p>
          <a:p>
            <a:pPr lvl="1"/>
            <a:r>
              <a:rPr lang="en-US" sz="2400" dirty="0" smtClean="0"/>
              <a:t>20 hours of global community service</a:t>
            </a:r>
          </a:p>
          <a:p>
            <a:pPr lvl="1"/>
            <a:r>
              <a:rPr lang="en-US" sz="2400" dirty="0" smtClean="0"/>
              <a:t>Capstone Presentation</a:t>
            </a:r>
            <a:endParaRPr lang="en-US" sz="2400" dirty="0"/>
          </a:p>
        </p:txBody>
      </p:sp>
      <p:sp>
        <p:nvSpPr>
          <p:cNvPr id="4" name="TextBox 3"/>
          <p:cNvSpPr txBox="1"/>
          <p:nvPr/>
        </p:nvSpPr>
        <p:spPr>
          <a:xfrm>
            <a:off x="5105400" y="990600"/>
            <a:ext cx="3429000" cy="646331"/>
          </a:xfrm>
          <a:prstGeom prst="rect">
            <a:avLst/>
          </a:prstGeom>
          <a:solidFill>
            <a:srgbClr val="FFFF00"/>
          </a:solidFill>
        </p:spPr>
        <p:txBody>
          <a:bodyPr wrap="square" rtlCol="0">
            <a:spAutoFit/>
          </a:bodyPr>
          <a:lstStyle/>
          <a:p>
            <a:pPr algn="ctr"/>
            <a:r>
              <a:rPr lang="en-US" dirty="0" smtClean="0">
                <a:solidFill>
                  <a:srgbClr val="A50021"/>
                </a:solidFill>
              </a:rPr>
              <a:t>Please see Mr. </a:t>
            </a:r>
            <a:r>
              <a:rPr lang="en-US" dirty="0" err="1" smtClean="0">
                <a:solidFill>
                  <a:srgbClr val="A50021"/>
                </a:solidFill>
              </a:rPr>
              <a:t>Varini</a:t>
            </a:r>
            <a:r>
              <a:rPr lang="en-US" dirty="0" smtClean="0">
                <a:solidFill>
                  <a:srgbClr val="A50021"/>
                </a:solidFill>
              </a:rPr>
              <a:t> if you are interested in applying.</a:t>
            </a:r>
          </a:p>
        </p:txBody>
      </p:sp>
    </p:spTree>
    <p:extLst>
      <p:ext uri="{BB962C8B-B14F-4D97-AF65-F5344CB8AC3E}">
        <p14:creationId xmlns:p14="http://schemas.microsoft.com/office/powerpoint/2010/main" val="86266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620000" cy="1143000"/>
          </a:xfrm>
        </p:spPr>
        <p:txBody>
          <a:bodyPr/>
          <a:lstStyle/>
          <a:p>
            <a:r>
              <a:rPr lang="en-US" dirty="0" smtClean="0">
                <a:solidFill>
                  <a:srgbClr val="A50021"/>
                </a:solidFill>
              </a:rPr>
              <a:t>CTAE Pathway Electives</a:t>
            </a:r>
            <a:endParaRPr lang="en-US" dirty="0">
              <a:solidFill>
                <a:srgbClr val="A50021"/>
              </a:solidFill>
            </a:endParaRPr>
          </a:p>
        </p:txBody>
      </p:sp>
      <p:sp>
        <p:nvSpPr>
          <p:cNvPr id="3" name="Content Placeholder 2"/>
          <p:cNvSpPr>
            <a:spLocks noGrp="1"/>
          </p:cNvSpPr>
          <p:nvPr>
            <p:ph idx="1"/>
          </p:nvPr>
        </p:nvSpPr>
        <p:spPr>
          <a:xfrm>
            <a:off x="914400" y="1524000"/>
            <a:ext cx="7848600" cy="5181600"/>
          </a:xfrm>
        </p:spPr>
        <p:txBody>
          <a:bodyPr/>
          <a:lstStyle/>
          <a:p>
            <a:r>
              <a:rPr lang="en-US" dirty="0" smtClean="0"/>
              <a:t>Audio Video Technology &amp; </a:t>
            </a:r>
            <a:r>
              <a:rPr lang="en-US" dirty="0" smtClean="0"/>
              <a:t>Film</a:t>
            </a:r>
          </a:p>
          <a:p>
            <a:r>
              <a:rPr lang="en-US" dirty="0" smtClean="0"/>
              <a:t>Business</a:t>
            </a:r>
            <a:r>
              <a:rPr lang="en-US" dirty="0"/>
              <a:t>, Accounting/Financial </a:t>
            </a:r>
            <a:r>
              <a:rPr lang="en-US" dirty="0" smtClean="0"/>
              <a:t>Services</a:t>
            </a:r>
          </a:p>
          <a:p>
            <a:r>
              <a:rPr lang="en-US" dirty="0"/>
              <a:t>Construction (phasing out</a:t>
            </a:r>
            <a:r>
              <a:rPr lang="en-US" dirty="0" smtClean="0"/>
              <a:t>)</a:t>
            </a:r>
            <a:endParaRPr lang="en-US" dirty="0"/>
          </a:p>
          <a:p>
            <a:r>
              <a:rPr lang="en-US" dirty="0"/>
              <a:t>Foods and Nutrition</a:t>
            </a:r>
          </a:p>
          <a:p>
            <a:r>
              <a:rPr lang="en-US" dirty="0"/>
              <a:t>Healthcare </a:t>
            </a:r>
            <a:r>
              <a:rPr lang="en-US" dirty="0" smtClean="0"/>
              <a:t>Science</a:t>
            </a:r>
          </a:p>
          <a:p>
            <a:r>
              <a:rPr lang="en-US" dirty="0"/>
              <a:t>Sports and Entertainment Marketing</a:t>
            </a:r>
          </a:p>
          <a:p>
            <a:r>
              <a:rPr lang="en-US" dirty="0"/>
              <a:t>Teaching as a </a:t>
            </a:r>
            <a:r>
              <a:rPr lang="en-US" dirty="0" smtClean="0"/>
              <a:t>Profession</a:t>
            </a:r>
          </a:p>
        </p:txBody>
      </p:sp>
    </p:spTree>
    <p:extLst>
      <p:ext uri="{BB962C8B-B14F-4D97-AF65-F5344CB8AC3E}">
        <p14:creationId xmlns:p14="http://schemas.microsoft.com/office/powerpoint/2010/main" val="208607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620000" cy="1143000"/>
          </a:xfrm>
        </p:spPr>
        <p:txBody>
          <a:bodyPr/>
          <a:lstStyle/>
          <a:p>
            <a:r>
              <a:rPr lang="en-US" sz="3600" dirty="0" smtClean="0">
                <a:solidFill>
                  <a:srgbClr val="A50021"/>
                </a:solidFill>
              </a:rPr>
              <a:t>Fine Arts Pathway/Foreign Language Electives</a:t>
            </a:r>
            <a:endParaRPr lang="en-US" sz="3600" dirty="0">
              <a:solidFill>
                <a:srgbClr val="A50021"/>
              </a:solidFill>
            </a:endParaRPr>
          </a:p>
        </p:txBody>
      </p:sp>
      <p:sp>
        <p:nvSpPr>
          <p:cNvPr id="3" name="Content Placeholder 2"/>
          <p:cNvSpPr>
            <a:spLocks noGrp="1"/>
          </p:cNvSpPr>
          <p:nvPr>
            <p:ph idx="1"/>
          </p:nvPr>
        </p:nvSpPr>
        <p:spPr>
          <a:xfrm>
            <a:off x="914400" y="1524000"/>
            <a:ext cx="7848600" cy="5181600"/>
          </a:xfrm>
        </p:spPr>
        <p:txBody>
          <a:bodyPr/>
          <a:lstStyle/>
          <a:p>
            <a:r>
              <a:rPr lang="en-US" sz="3600" dirty="0" smtClean="0"/>
              <a:t>Band</a:t>
            </a:r>
          </a:p>
          <a:p>
            <a:r>
              <a:rPr lang="en-US" sz="3600" dirty="0" smtClean="0"/>
              <a:t>Chorus</a:t>
            </a:r>
          </a:p>
          <a:p>
            <a:r>
              <a:rPr lang="en-US" sz="3600" dirty="0" smtClean="0"/>
              <a:t>Dance</a:t>
            </a:r>
          </a:p>
          <a:p>
            <a:r>
              <a:rPr lang="en-US" sz="3600" dirty="0" smtClean="0"/>
              <a:t>Drama</a:t>
            </a:r>
          </a:p>
          <a:p>
            <a:r>
              <a:rPr lang="en-US" sz="3600" dirty="0" smtClean="0"/>
              <a:t>Visual Arts</a:t>
            </a:r>
          </a:p>
          <a:p>
            <a:r>
              <a:rPr lang="en-US" sz="3600" dirty="0" smtClean="0"/>
              <a:t>Spanish I (teacher recommendation)</a:t>
            </a:r>
          </a:p>
          <a:p>
            <a:r>
              <a:rPr lang="en-US" sz="3600" dirty="0" smtClean="0"/>
              <a:t>GVS Foreign Language </a:t>
            </a:r>
          </a:p>
        </p:txBody>
      </p:sp>
    </p:spTree>
    <p:extLst>
      <p:ext uri="{BB962C8B-B14F-4D97-AF65-F5344CB8AC3E}">
        <p14:creationId xmlns:p14="http://schemas.microsoft.com/office/powerpoint/2010/main" val="359670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620000" cy="1143000"/>
          </a:xfrm>
        </p:spPr>
        <p:txBody>
          <a:bodyPr/>
          <a:lstStyle/>
          <a:p>
            <a:r>
              <a:rPr lang="en-US" dirty="0" smtClean="0">
                <a:solidFill>
                  <a:srgbClr val="A50021"/>
                </a:solidFill>
              </a:rPr>
              <a:t>Other Elective Options</a:t>
            </a:r>
            <a:endParaRPr lang="en-US" dirty="0">
              <a:solidFill>
                <a:srgbClr val="A50021"/>
              </a:solidFill>
            </a:endParaRPr>
          </a:p>
        </p:txBody>
      </p:sp>
      <p:sp>
        <p:nvSpPr>
          <p:cNvPr id="3" name="Content Placeholder 2"/>
          <p:cNvSpPr>
            <a:spLocks noGrp="1"/>
          </p:cNvSpPr>
          <p:nvPr>
            <p:ph idx="1"/>
          </p:nvPr>
        </p:nvSpPr>
        <p:spPr>
          <a:xfrm>
            <a:off x="914400" y="1524000"/>
            <a:ext cx="7848600" cy="5181600"/>
          </a:xfrm>
        </p:spPr>
        <p:txBody>
          <a:bodyPr/>
          <a:lstStyle/>
          <a:p>
            <a:r>
              <a:rPr lang="en-US" dirty="0" smtClean="0"/>
              <a:t>Team Sports</a:t>
            </a:r>
          </a:p>
          <a:p>
            <a:r>
              <a:rPr lang="en-US" dirty="0" smtClean="0"/>
              <a:t>Physical Conditioning (males)</a:t>
            </a:r>
          </a:p>
          <a:p>
            <a:r>
              <a:rPr lang="en-US" dirty="0" smtClean="0"/>
              <a:t>Body Sculpting (females)</a:t>
            </a:r>
          </a:p>
          <a:p>
            <a:r>
              <a:rPr lang="en-US" dirty="0" smtClean="0"/>
              <a:t>Application only electives:</a:t>
            </a:r>
          </a:p>
          <a:p>
            <a:pPr marL="0" indent="0">
              <a:buNone/>
            </a:pPr>
            <a:r>
              <a:rPr lang="en-US" dirty="0" smtClean="0"/>
              <a:t>	Yearbook</a:t>
            </a:r>
          </a:p>
          <a:p>
            <a:pPr marL="0" indent="0">
              <a:buNone/>
            </a:pPr>
            <a:r>
              <a:rPr lang="en-US" dirty="0"/>
              <a:t>	</a:t>
            </a:r>
            <a:r>
              <a:rPr lang="en-US" dirty="0" smtClean="0"/>
              <a:t>Multimedia</a:t>
            </a:r>
          </a:p>
          <a:p>
            <a:pPr marL="0" indent="0">
              <a:buNone/>
            </a:pPr>
            <a:r>
              <a:rPr lang="en-US" dirty="0"/>
              <a:t>	</a:t>
            </a:r>
            <a:r>
              <a:rPr lang="en-US" dirty="0" smtClean="0"/>
              <a:t>Work-Based Learning</a:t>
            </a:r>
          </a:p>
          <a:p>
            <a:pPr marL="0" indent="0">
              <a:buNone/>
            </a:pPr>
            <a:r>
              <a:rPr lang="en-US" dirty="0"/>
              <a:t>	</a:t>
            </a:r>
            <a:r>
              <a:rPr lang="en-US" dirty="0" smtClean="0"/>
              <a:t>Office Aide</a:t>
            </a:r>
          </a:p>
        </p:txBody>
      </p:sp>
    </p:spTree>
    <p:extLst>
      <p:ext uri="{BB962C8B-B14F-4D97-AF65-F5344CB8AC3E}">
        <p14:creationId xmlns:p14="http://schemas.microsoft.com/office/powerpoint/2010/main" val="290572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Dual Enrollment - Academics</a:t>
            </a:r>
            <a:endParaRPr lang="en-US" dirty="0">
              <a:solidFill>
                <a:srgbClr val="A50021"/>
              </a:solidFill>
            </a:endParaRPr>
          </a:p>
        </p:txBody>
      </p:sp>
      <p:sp>
        <p:nvSpPr>
          <p:cNvPr id="3" name="Content Placeholder 2"/>
          <p:cNvSpPr>
            <a:spLocks noGrp="1"/>
          </p:cNvSpPr>
          <p:nvPr>
            <p:ph idx="1"/>
          </p:nvPr>
        </p:nvSpPr>
        <p:spPr>
          <a:xfrm>
            <a:off x="1066800" y="1752600"/>
            <a:ext cx="7772400" cy="4114800"/>
          </a:xfrm>
        </p:spPr>
        <p:txBody>
          <a:bodyPr/>
          <a:lstStyle/>
          <a:p>
            <a:r>
              <a:rPr lang="en-US" dirty="0" smtClean="0"/>
              <a:t>For Juniors and Seniors</a:t>
            </a:r>
          </a:p>
          <a:p>
            <a:r>
              <a:rPr lang="en-US" dirty="0" smtClean="0"/>
              <a:t>College classes count as high school classes</a:t>
            </a:r>
          </a:p>
          <a:p>
            <a:r>
              <a:rPr lang="en-US" dirty="0" err="1" smtClean="0"/>
              <a:t>Powerpoint</a:t>
            </a:r>
            <a:r>
              <a:rPr lang="en-US" dirty="0" smtClean="0"/>
              <a:t> on the Counseling Website</a:t>
            </a:r>
          </a:p>
          <a:p>
            <a:r>
              <a:rPr lang="en-US" dirty="0" smtClean="0"/>
              <a:t>For admissions to college:</a:t>
            </a:r>
          </a:p>
          <a:p>
            <a:pPr lvl="1"/>
            <a:r>
              <a:rPr lang="en-US" dirty="0" smtClean="0"/>
              <a:t>GPA Requirements</a:t>
            </a:r>
          </a:p>
          <a:p>
            <a:pPr lvl="1"/>
            <a:r>
              <a:rPr lang="en-US" dirty="0" smtClean="0"/>
              <a:t>SAT/ACT/</a:t>
            </a:r>
            <a:r>
              <a:rPr lang="en-US" dirty="0" err="1" smtClean="0"/>
              <a:t>Accuplacer</a:t>
            </a:r>
            <a:r>
              <a:rPr lang="en-US" dirty="0" smtClean="0"/>
              <a:t> Score Requirements</a:t>
            </a:r>
          </a:p>
          <a:p>
            <a:pPr lvl="1"/>
            <a:r>
              <a:rPr lang="en-US" dirty="0" smtClean="0"/>
              <a:t>Required forms</a:t>
            </a:r>
          </a:p>
          <a:p>
            <a:pPr lvl="1"/>
            <a:r>
              <a:rPr lang="en-US" dirty="0" smtClean="0"/>
              <a:t>Meeting with BHS Counselor Required</a:t>
            </a:r>
          </a:p>
        </p:txBody>
      </p:sp>
    </p:spTree>
    <p:extLst>
      <p:ext uri="{BB962C8B-B14F-4D97-AF65-F5344CB8AC3E}">
        <p14:creationId xmlns:p14="http://schemas.microsoft.com/office/powerpoint/2010/main" val="110669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Senior Privilege Periods</a:t>
            </a:r>
            <a:endParaRPr lang="en-US" dirty="0">
              <a:solidFill>
                <a:srgbClr val="A50021"/>
              </a:solidFill>
            </a:endParaRPr>
          </a:p>
        </p:txBody>
      </p:sp>
      <p:sp>
        <p:nvSpPr>
          <p:cNvPr id="3" name="Content Placeholder 2"/>
          <p:cNvSpPr>
            <a:spLocks noGrp="1"/>
          </p:cNvSpPr>
          <p:nvPr>
            <p:ph idx="1"/>
          </p:nvPr>
        </p:nvSpPr>
        <p:spPr>
          <a:xfrm>
            <a:off x="1066800" y="1524000"/>
            <a:ext cx="7620000" cy="5181600"/>
          </a:xfrm>
        </p:spPr>
        <p:txBody>
          <a:bodyPr/>
          <a:lstStyle/>
          <a:p>
            <a:r>
              <a:rPr lang="en-US" dirty="0" smtClean="0"/>
              <a:t>1 Privilege Period </a:t>
            </a:r>
            <a:r>
              <a:rPr lang="mr-IN" dirty="0" smtClean="0"/>
              <a:t>–</a:t>
            </a:r>
            <a:r>
              <a:rPr lang="en-US" dirty="0" smtClean="0"/>
              <a:t> </a:t>
            </a:r>
          </a:p>
          <a:p>
            <a:pPr lvl="1"/>
            <a:r>
              <a:rPr lang="en-US" sz="2400" dirty="0"/>
              <a:t>Must complete a pathway (3 classes in an area)</a:t>
            </a:r>
          </a:p>
          <a:p>
            <a:pPr lvl="1"/>
            <a:r>
              <a:rPr lang="en-US" sz="2400" dirty="0"/>
              <a:t>Not failed a class in 10</a:t>
            </a:r>
            <a:r>
              <a:rPr lang="en-US" sz="2400" baseline="30000" dirty="0"/>
              <a:t>th</a:t>
            </a:r>
            <a:r>
              <a:rPr lang="en-US" sz="2400" dirty="0"/>
              <a:t> or 11</a:t>
            </a:r>
            <a:r>
              <a:rPr lang="en-US" sz="2400" baseline="30000" dirty="0"/>
              <a:t>th</a:t>
            </a:r>
            <a:r>
              <a:rPr lang="en-US" sz="2400" dirty="0"/>
              <a:t> grade</a:t>
            </a:r>
          </a:p>
          <a:p>
            <a:pPr lvl="1"/>
            <a:r>
              <a:rPr lang="en-US" sz="2400" dirty="0"/>
              <a:t>No suspensions in 10</a:t>
            </a:r>
            <a:r>
              <a:rPr lang="en-US" sz="2400" baseline="30000" dirty="0"/>
              <a:t>th</a:t>
            </a:r>
            <a:r>
              <a:rPr lang="en-US" sz="2400" dirty="0"/>
              <a:t> or 11</a:t>
            </a:r>
            <a:r>
              <a:rPr lang="en-US" sz="2400" baseline="30000" dirty="0"/>
              <a:t>th</a:t>
            </a:r>
            <a:r>
              <a:rPr lang="en-US" sz="2400" dirty="0"/>
              <a:t> grade</a:t>
            </a:r>
          </a:p>
          <a:p>
            <a:pPr lvl="1"/>
            <a:r>
              <a:rPr lang="en-US" sz="2400" dirty="0"/>
              <a:t>On track for </a:t>
            </a:r>
            <a:r>
              <a:rPr lang="en-US" sz="2400" dirty="0" smtClean="0"/>
              <a:t>graduation</a:t>
            </a:r>
          </a:p>
          <a:p>
            <a:r>
              <a:rPr lang="en-US" dirty="0" smtClean="0"/>
              <a:t>2 Privilege Periods </a:t>
            </a:r>
            <a:r>
              <a:rPr lang="mr-IN" dirty="0" smtClean="0"/>
              <a:t>–</a:t>
            </a:r>
            <a:r>
              <a:rPr lang="en-US" dirty="0" smtClean="0"/>
              <a:t> </a:t>
            </a:r>
          </a:p>
          <a:p>
            <a:pPr lvl="1"/>
            <a:r>
              <a:rPr lang="en-US" sz="2400" dirty="0" smtClean="0"/>
              <a:t>Must complete a pathway (3 classes in an area)</a:t>
            </a:r>
          </a:p>
          <a:p>
            <a:pPr lvl="1"/>
            <a:r>
              <a:rPr lang="en-US" sz="2400" dirty="0" smtClean="0"/>
              <a:t>Never failed a class</a:t>
            </a:r>
          </a:p>
          <a:p>
            <a:pPr lvl="1"/>
            <a:r>
              <a:rPr lang="en-US" sz="2400" dirty="0" smtClean="0"/>
              <a:t>No suspensions</a:t>
            </a:r>
          </a:p>
          <a:p>
            <a:pPr lvl="1"/>
            <a:r>
              <a:rPr lang="en-US" sz="2400" dirty="0" smtClean="0"/>
              <a:t>2 AP classes</a:t>
            </a:r>
          </a:p>
        </p:txBody>
      </p:sp>
    </p:spTree>
    <p:extLst>
      <p:ext uri="{BB962C8B-B14F-4D97-AF65-F5344CB8AC3E}">
        <p14:creationId xmlns:p14="http://schemas.microsoft.com/office/powerpoint/2010/main" val="4196664198"/>
      </p:ext>
    </p:extLst>
  </p:cSld>
  <p:clrMapOvr>
    <a:masterClrMapping/>
  </p:clrMapOvr>
</p:sld>
</file>

<file path=ppt/theme/theme1.xml><?xml version="1.0" encoding="utf-8"?>
<a:theme xmlns:a="http://schemas.openxmlformats.org/drawingml/2006/main" name="Notebook">
  <a:themeElements>
    <a:clrScheme name="Notebook 4">
      <a:dk1>
        <a:srgbClr val="000000"/>
      </a:dk1>
      <a:lt1>
        <a:srgbClr val="842849"/>
      </a:lt1>
      <a:dk2>
        <a:srgbClr val="221304"/>
      </a:dk2>
      <a:lt2>
        <a:srgbClr val="CBBD83"/>
      </a:lt2>
      <a:accent1>
        <a:srgbClr val="A1BD69"/>
      </a:accent1>
      <a:accent2>
        <a:srgbClr val="3694B6"/>
      </a:accent2>
      <a:accent3>
        <a:srgbClr val="C2ACB1"/>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Notebook 4">
        <a:dk1>
          <a:srgbClr val="000000"/>
        </a:dk1>
        <a:lt1>
          <a:srgbClr val="842849"/>
        </a:lt1>
        <a:dk2>
          <a:srgbClr val="221304"/>
        </a:dk2>
        <a:lt2>
          <a:srgbClr val="CBBD83"/>
        </a:lt2>
        <a:accent1>
          <a:srgbClr val="A1BD69"/>
        </a:accent1>
        <a:accent2>
          <a:srgbClr val="3694B6"/>
        </a:accent2>
        <a:accent3>
          <a:srgbClr val="C2ACB1"/>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8317</TotalTime>
  <Words>728</Words>
  <Application>Microsoft Macintosh PowerPoint</Application>
  <PresentationFormat>On-screen Show (4:3)</PresentationFormat>
  <Paragraphs>135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Notebook</vt:lpstr>
      <vt:lpstr>STUDENT COURSE REGISTRATION  2019-2020</vt:lpstr>
      <vt:lpstr>2019-2020 Course Registration</vt:lpstr>
      <vt:lpstr>2019-2020 Course Registration</vt:lpstr>
      <vt:lpstr>International Skills Diploma Seal (ISDS)                            </vt:lpstr>
      <vt:lpstr>CTAE Pathway Electives</vt:lpstr>
      <vt:lpstr>Fine Arts Pathway/Foreign Language Electives</vt:lpstr>
      <vt:lpstr>Other Elective Options</vt:lpstr>
      <vt:lpstr>Dual Enrollment - Academics</vt:lpstr>
      <vt:lpstr>Senior Privilege Periods</vt:lpstr>
      <vt:lpstr>       Buford High School   Postsecondary Planning   </vt:lpstr>
      <vt:lpstr>Post-Secondary Options</vt:lpstr>
      <vt:lpstr>PowerPoint Presentation</vt:lpstr>
      <vt:lpstr>What do colleges consider? </vt:lpstr>
      <vt:lpstr>Buford College/Career Center</vt:lpstr>
      <vt:lpstr>Components of an Application</vt:lpstr>
      <vt:lpstr>HOPE Scholarship &amp; Grant</vt:lpstr>
      <vt:lpstr>College Bound Athletes</vt:lpstr>
      <vt:lpstr>Questions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Freshmen Guidance 2004-2005</dc:title>
  <dc:creator>Yvonne Chiu Hays</dc:creator>
  <cp:lastModifiedBy>Ashley Sutton</cp:lastModifiedBy>
  <cp:revision>143</cp:revision>
  <cp:lastPrinted>2018-02-28T16:20:02Z</cp:lastPrinted>
  <dcterms:created xsi:type="dcterms:W3CDTF">2004-08-31T01:24:54Z</dcterms:created>
  <dcterms:modified xsi:type="dcterms:W3CDTF">2019-03-04T17:00:55Z</dcterms:modified>
</cp:coreProperties>
</file>