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25"/>
  </p:notesMasterIdLst>
  <p:handoutMasterIdLst>
    <p:handoutMasterId r:id="rId26"/>
  </p:handoutMasterIdLst>
  <p:sldIdLst>
    <p:sldId id="353" r:id="rId2"/>
    <p:sldId id="354" r:id="rId3"/>
    <p:sldId id="360" r:id="rId4"/>
    <p:sldId id="364" r:id="rId5"/>
    <p:sldId id="361" r:id="rId6"/>
    <p:sldId id="357" r:id="rId7"/>
    <p:sldId id="362" r:id="rId8"/>
    <p:sldId id="256" r:id="rId9"/>
    <p:sldId id="292" r:id="rId10"/>
    <p:sldId id="268" r:id="rId11"/>
    <p:sldId id="273" r:id="rId12"/>
    <p:sldId id="266" r:id="rId13"/>
    <p:sldId id="363" r:id="rId14"/>
    <p:sldId id="269" r:id="rId15"/>
    <p:sldId id="352" r:id="rId16"/>
    <p:sldId id="305" r:id="rId17"/>
    <p:sldId id="347" r:id="rId18"/>
    <p:sldId id="346" r:id="rId19"/>
    <p:sldId id="312" r:id="rId20"/>
    <p:sldId id="326" r:id="rId21"/>
    <p:sldId id="355" r:id="rId22"/>
    <p:sldId id="348" r:id="rId23"/>
    <p:sldId id="345" r:id="rId2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590" autoAdjust="0"/>
  </p:normalViewPr>
  <p:slideViewPr>
    <p:cSldViewPr>
      <p:cViewPr varScale="1">
        <p:scale>
          <a:sx n="90" d="100"/>
          <a:sy n="90" d="100"/>
        </p:scale>
        <p:origin x="-16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D5C86E25-8BF9-4AD9-9E25-824114C60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92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629066CB-D356-4D13-B482-8D8DCF0F3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49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0B2A9-46C3-4516-8599-ACCC65381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E662F-F232-462A-8125-EA9C3EC54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9008-A62F-4D8E-8446-16F3D19B3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8C363-A03A-40B0-80A7-D49D51ABC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848E3-1A04-45DD-971C-94D242B07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949C-3B65-4EE1-840E-583922888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88D52-7151-4DDE-8021-CCCA58286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44FBC-1756-4190-B400-14705AB67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A659F-7E63-4F28-9EF6-30A175BC4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45209-42AF-467C-A770-8F8A7604A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A9677-FF8D-4A54-B6B0-58BE0B881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6486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D72585E-5F6E-4D2C-AB5D-F526307CD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llegeboard.com/" TargetMode="External"/><Relationship Id="rId3" Type="http://schemas.openxmlformats.org/officeDocument/2006/relationships/hyperlink" Target="http://www.act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aprobe.or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acollege411.org/" TargetMode="External"/><Relationship Id="rId3" Type="http://schemas.openxmlformats.org/officeDocument/2006/relationships/hyperlink" Target="http://www.fastweb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AFutures.or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hyperlink" Target="http://www.eligibilitycenter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hsguidanceoffice.weebly.com/" TargetMode="External"/><Relationship Id="rId4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ufordcityschools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2019-2020 Course Registration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572000"/>
          </a:xfrm>
        </p:spPr>
        <p:txBody>
          <a:bodyPr/>
          <a:lstStyle/>
          <a:p>
            <a:r>
              <a:rPr lang="en-US" dirty="0" smtClean="0"/>
              <a:t>PowerSchool Portal Open March </a:t>
            </a:r>
            <a:r>
              <a:rPr lang="en-US" dirty="0"/>
              <a:t>5</a:t>
            </a:r>
            <a:r>
              <a:rPr lang="en-US" dirty="0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-20th Drop/Add April 15-19</a:t>
            </a:r>
            <a:r>
              <a:rPr lang="mr-IN" dirty="0" smtClean="0"/>
              <a:t>–</a:t>
            </a:r>
            <a:r>
              <a:rPr lang="en-US" dirty="0" smtClean="0"/>
              <a:t> portal will reopen during this period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LAST DAY FOR ALL CHANGES IS APRIL 19. </a:t>
            </a:r>
          </a:p>
          <a:p>
            <a:r>
              <a:rPr lang="en-US" dirty="0" smtClean="0"/>
              <a:t>Registration directions can be found on the BHS website</a:t>
            </a:r>
          </a:p>
          <a:p>
            <a:r>
              <a:rPr lang="en-US" dirty="0" smtClean="0"/>
              <a:t>Register through the PowerSchool portal</a:t>
            </a:r>
          </a:p>
        </p:txBody>
      </p:sp>
    </p:spTree>
    <p:extLst>
      <p:ext uri="{BB962C8B-B14F-4D97-AF65-F5344CB8AC3E}">
        <p14:creationId xmlns:p14="http://schemas.microsoft.com/office/powerpoint/2010/main" val="63809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86000" y="76200"/>
            <a:ext cx="518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 eaLnBrk="1" hangingPunct="1"/>
            <a:r>
              <a:rPr lang="en-US" sz="4400">
                <a:solidFill>
                  <a:srgbClr val="A50021"/>
                </a:solidFill>
                <a:latin typeface="Times New Roman" pitchFamily="18" charset="0"/>
              </a:rPr>
              <a:t>Take a Campus Visit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066800" y="1524000"/>
            <a:ext cx="777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/>
            <a:r>
              <a:rPr lang="en-US" sz="3200" dirty="0">
                <a:latin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</a:rPr>
              <a:t>10</a:t>
            </a:r>
            <a:r>
              <a:rPr lang="en-US" sz="3200" baseline="30000" dirty="0" smtClean="0">
                <a:latin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</a:rPr>
              <a:t>, 11</a:t>
            </a:r>
            <a:r>
              <a:rPr lang="en-US" sz="3200" baseline="30000" dirty="0" smtClean="0">
                <a:latin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</a:rPr>
              <a:t>, and 12</a:t>
            </a:r>
            <a:r>
              <a:rPr lang="en-US" sz="3200" baseline="30000" dirty="0" smtClean="0">
                <a:latin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</a:rPr>
              <a:t> graders are </a:t>
            </a:r>
            <a:r>
              <a:rPr lang="en-US" sz="3200" dirty="0">
                <a:latin typeface="Times New Roman" pitchFamily="18" charset="0"/>
              </a:rPr>
              <a:t>allowed 2 college visit </a:t>
            </a:r>
            <a:r>
              <a:rPr lang="en-US" sz="3200" dirty="0" smtClean="0">
                <a:latin typeface="Times New Roman" pitchFamily="18" charset="0"/>
              </a:rPr>
              <a:t>days each year. These </a:t>
            </a:r>
            <a:r>
              <a:rPr lang="en-US" sz="3200" dirty="0">
                <a:latin typeface="Times New Roman" pitchFamily="18" charset="0"/>
              </a:rPr>
              <a:t>count as School Related Absences.</a:t>
            </a:r>
          </a:p>
          <a:p>
            <a:pPr marL="342900" indent="-342900" algn="ctr" eaLnBrk="1" hangingPunct="1"/>
            <a:r>
              <a:rPr lang="en-US" sz="3200" dirty="0">
                <a:latin typeface="Times New Roman" pitchFamily="18" charset="0"/>
              </a:rPr>
              <a:t>**Make an appointment with a college admissions counselor.**</a:t>
            </a:r>
          </a:p>
        </p:txBody>
      </p:sp>
      <p:pic>
        <p:nvPicPr>
          <p:cNvPr id="7172" name="Picture 6" descr="bd0541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4024579"/>
            <a:ext cx="2819400" cy="216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191000" y="4191000"/>
            <a:ext cx="4419600" cy="22467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College visit forms can be found in </a:t>
            </a:r>
            <a:r>
              <a:rPr lang="en-US" sz="2800" dirty="0" smtClean="0"/>
              <a:t>the Career Center, </a:t>
            </a:r>
            <a:r>
              <a:rPr lang="en-US" sz="2800" dirty="0"/>
              <a:t>or at the BHS website and must be filled out PRIOR to the visit.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What do colleges consider?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Rigor of coursework*</a:t>
            </a:r>
          </a:p>
          <a:p>
            <a:pPr eaLnBrk="1" hangingPunct="1"/>
            <a:r>
              <a:rPr lang="en-US" b="1" smtClean="0"/>
              <a:t>SAT/ACT Scores*</a:t>
            </a:r>
          </a:p>
          <a:p>
            <a:pPr eaLnBrk="1" hangingPunct="1"/>
            <a:r>
              <a:rPr lang="en-US" b="1" smtClean="0"/>
              <a:t>GPA*</a:t>
            </a:r>
          </a:p>
          <a:p>
            <a:pPr eaLnBrk="1" hangingPunct="1"/>
            <a:r>
              <a:rPr lang="en-US" smtClean="0"/>
              <a:t>Class Rank</a:t>
            </a:r>
          </a:p>
          <a:p>
            <a:pPr eaLnBrk="1" hangingPunct="1"/>
            <a:r>
              <a:rPr lang="en-US" smtClean="0"/>
              <a:t>Extracurricular  Activities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Out-of-School Activities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Character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Recommendations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Essay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Interview</a:t>
            </a:r>
          </a:p>
          <a:p>
            <a:pPr eaLnBrk="1" hangingPunct="1"/>
            <a:r>
              <a:rPr lang="en-US" dirty="0" smtClean="0"/>
              <a:t>SAT II Scores</a:t>
            </a:r>
          </a:p>
          <a:p>
            <a:pPr eaLnBrk="1" hangingPunct="1"/>
            <a:r>
              <a:rPr lang="en-US" dirty="0" smtClean="0"/>
              <a:t>AP Tests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*These items are typically the deciding factors in early decision and early action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267200" y="4800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905000" y="5334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 eaLnBrk="1" hangingPunct="1"/>
            <a:r>
              <a:rPr lang="en-US" sz="4400" u="sng" dirty="0">
                <a:solidFill>
                  <a:srgbClr val="A50021"/>
                </a:solidFill>
                <a:latin typeface="Times New Roman" pitchFamily="18" charset="0"/>
              </a:rPr>
              <a:t>SAT/ACT Test Dates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143000" y="1524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</a:rPr>
              <a:t>SAT</a:t>
            </a:r>
            <a:r>
              <a:rPr lang="en-US" sz="2800" dirty="0">
                <a:latin typeface="Times New Roman" pitchFamily="18" charset="0"/>
              </a:rPr>
              <a:t>/ACT - One of these tests are usually required by colleges. Check with the college of your choice.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</a:rPr>
              <a:t>Registration </a:t>
            </a:r>
            <a:r>
              <a:rPr lang="en-US" sz="2800" dirty="0">
                <a:latin typeface="Times New Roman" pitchFamily="18" charset="0"/>
              </a:rPr>
              <a:t>Deadlines are typically close to 5 weeks before the testing date.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Arial" pitchFamily="34" charset="0"/>
              <a:buChar char="•"/>
            </a:pPr>
            <a:r>
              <a:rPr lang="en-US" sz="2400" u="sng" dirty="0" smtClean="0">
                <a:latin typeface="Times New Roman" pitchFamily="18" charset="0"/>
                <a:hlinkClick r:id="rId2"/>
              </a:rPr>
              <a:t>www.collegeboard.com</a:t>
            </a:r>
            <a:r>
              <a:rPr lang="en-US" sz="2400" u="sng" dirty="0" smtClean="0">
                <a:latin typeface="Times New Roman" pitchFamily="18" charset="0"/>
              </a:rPr>
              <a:t> </a:t>
            </a:r>
            <a:endParaRPr lang="en-US" sz="2400" u="sng" dirty="0">
              <a:latin typeface="Times New Roman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Arial" pitchFamily="34" charset="0"/>
              <a:buChar char="•"/>
            </a:pPr>
            <a:r>
              <a:rPr lang="en-US" sz="2400" u="sng" dirty="0">
                <a:latin typeface="Times New Roman" pitchFamily="18" charset="0"/>
                <a:hlinkClick r:id="rId3"/>
              </a:rPr>
              <a:t>www.act.org</a:t>
            </a:r>
            <a:endParaRPr lang="en-US" sz="2400" u="sng" dirty="0">
              <a:latin typeface="Times New Roman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</a:rPr>
              <a:t>Include </a:t>
            </a:r>
            <a:r>
              <a:rPr lang="en-US" sz="2400" b="1" dirty="0" smtClean="0">
                <a:latin typeface="Times New Roman" pitchFamily="18" charset="0"/>
              </a:rPr>
              <a:t>BHS</a:t>
            </a:r>
            <a:r>
              <a:rPr lang="en-US" sz="2400" dirty="0" smtClean="0">
                <a:latin typeface="Times New Roman" pitchFamily="18" charset="0"/>
              </a:rPr>
              <a:t> to the registration </a:t>
            </a:r>
            <a:endParaRPr lang="en-US" sz="2400" dirty="0"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</a:rPr>
              <a:t>Send scores directly to the college – up to 4 for </a:t>
            </a:r>
            <a:r>
              <a:rPr lang="en-US" sz="2800" dirty="0" smtClean="0">
                <a:latin typeface="Times New Roman" pitchFamily="18" charset="0"/>
              </a:rPr>
              <a:t>free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Arial"/>
              <a:buChar char="•"/>
            </a:pPr>
            <a:r>
              <a:rPr lang="en-US" sz="2400" dirty="0" smtClean="0">
                <a:latin typeface="Times New Roman" pitchFamily="18" charset="0"/>
              </a:rPr>
              <a:t>Highly Recommended</a:t>
            </a:r>
            <a:endParaRPr lang="en-US" sz="2400" dirty="0">
              <a:latin typeface="Times New Roman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v"/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5105400" y="2057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SAT/ACT 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SAT DATES </a:t>
            </a:r>
          </a:p>
          <a:p>
            <a:r>
              <a:rPr lang="en-US" dirty="0" smtClean="0"/>
              <a:t>May 4</a:t>
            </a:r>
            <a:r>
              <a:rPr lang="en-US" baseline="30000" dirty="0" smtClean="0"/>
              <a:t>th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June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ACT DATES </a:t>
            </a:r>
          </a:p>
          <a:p>
            <a:r>
              <a:rPr lang="en-US" dirty="0" smtClean="0"/>
              <a:t>April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June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July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98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676400" y="3810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44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4400">
                <a:solidFill>
                  <a:srgbClr val="A50021"/>
                </a:solidFill>
                <a:latin typeface="Times New Roman" pitchFamily="18" charset="0"/>
              </a:rPr>
              <a:t>College Fairs: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143000" y="1371600"/>
            <a:ext cx="7620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v"/>
            </a:pPr>
            <a:endParaRPr lang="en-US" sz="2900" dirty="0"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v"/>
            </a:pPr>
            <a:r>
              <a:rPr lang="en-US" sz="2900" dirty="0">
                <a:latin typeface="Times New Roman" pitchFamily="18" charset="0"/>
              </a:rPr>
              <a:t>Students and parents should plan to attend the BHS College Fair to speak with college representatives.  </a:t>
            </a:r>
          </a:p>
          <a:p>
            <a:pPr marL="914400" lvl="1" indent="-45720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Arial"/>
              <a:buChar char="•"/>
            </a:pPr>
            <a:r>
              <a:rPr lang="en-US" sz="2900" dirty="0" smtClean="0">
                <a:latin typeface="Times New Roman" pitchFamily="18" charset="0"/>
              </a:rPr>
              <a:t>October from </a:t>
            </a:r>
            <a:r>
              <a:rPr lang="en-US" sz="2900" dirty="0">
                <a:latin typeface="Times New Roman" pitchFamily="18" charset="0"/>
              </a:rPr>
              <a:t>12:40 – </a:t>
            </a:r>
            <a:r>
              <a:rPr lang="en-US" sz="2900" dirty="0" smtClean="0">
                <a:latin typeface="Times New Roman" pitchFamily="18" charset="0"/>
              </a:rPr>
              <a:t>2:30 (after the PSAT)</a:t>
            </a:r>
            <a:endParaRPr lang="en-US" sz="2900" dirty="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 charset="2"/>
              <a:buChar char="v"/>
            </a:pPr>
            <a:r>
              <a:rPr lang="en-US" sz="2900" dirty="0" smtClean="0">
                <a:latin typeface="Times New Roman" pitchFamily="18" charset="0"/>
              </a:rPr>
              <a:t>Student </a:t>
            </a:r>
            <a:r>
              <a:rPr lang="en-US" sz="2900" dirty="0">
                <a:latin typeface="Times New Roman" pitchFamily="18" charset="0"/>
              </a:rPr>
              <a:t>should look for PROBE Fair dates early each fall around Georgia. Dates can be found at </a:t>
            </a:r>
            <a:r>
              <a:rPr lang="en-US" sz="2900" b="1" i="1" dirty="0">
                <a:latin typeface="Times New Roman" pitchFamily="18" charset="0"/>
                <a:hlinkClick r:id="rId2"/>
              </a:rPr>
              <a:t>www.gaprobe.org</a:t>
            </a:r>
            <a:r>
              <a:rPr lang="en-US" sz="2900" i="1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Buford College/Career Center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students, grades 9-12, will be called to the College/Career Center during an elective class to meet with Ms. Collins to develop/amend a high school plan of study and to discuss postsecondary plans.</a:t>
            </a:r>
          </a:p>
          <a:p>
            <a:r>
              <a:rPr lang="en-US" dirty="0" smtClean="0"/>
              <a:t>Students are also encouraged to meet with Ms. Collins on their own during an elective class and before/after school.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5400" b="1" smtClean="0"/>
              <a:t>Senior Year!!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A50021"/>
                </a:solidFill>
              </a:rPr>
              <a:t>Components of an 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6200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Application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Demographic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Extracurricular Activities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Leadership 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Essay / Short Answer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Transcript (see next slide)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Test scores and GPA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Complete senior year schedule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Some schools require a midterm report</a:t>
            </a:r>
          </a:p>
        </p:txBody>
      </p:sp>
      <p:pic>
        <p:nvPicPr>
          <p:cNvPr id="26628" name="Picture 4" descr="MCj025092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371600"/>
            <a:ext cx="1893888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5562600"/>
            <a:ext cx="7772400" cy="1563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  Immunization </a:t>
            </a:r>
            <a:r>
              <a:rPr lang="en-US" sz="2800" dirty="0" smtClean="0">
                <a:latin typeface="+mn-lt"/>
              </a:rPr>
              <a:t>Records if required</a:t>
            </a:r>
            <a:endParaRPr lang="en-US" sz="280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  Recommendation Letters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A50021"/>
                </a:solidFill>
              </a:rPr>
              <a:t>Transcripts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request a transcript: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Visit the College and Career Center to complete a transcript request form or download the form online from the Guidance website.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Pay the $2 fee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please give at least one week advance notice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hard copy will be sent to the school that students indicate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a Counselor Form (or any additional forms) is required, please communicate necessary forms.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A50021"/>
                </a:solidFill>
              </a:rPr>
              <a:t>Test Scores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Most schools require SAT or ACT scores to be sent directly from the testing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need to indicate to testing agencies which colleges scores are to be sent to each school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need to make sure to submit the high school they attend when registering to make sure Buford receives a copy of the scores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are strongly encouraged by the college admission counselors to take the writing portion of the test(s)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  <p:pic>
        <p:nvPicPr>
          <p:cNvPr id="28676" name="Picture 4" descr="MPj043953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"/>
            <a:ext cx="17526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2018-2019 Course Registration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 overrides must be submitted to the grade level counselor in </a:t>
            </a:r>
            <a:r>
              <a:rPr lang="en-US" dirty="0" smtClean="0"/>
              <a:t>writing via email. </a:t>
            </a:r>
            <a:r>
              <a:rPr lang="en-US" dirty="0"/>
              <a:t>We welcome students </a:t>
            </a:r>
            <a:r>
              <a:rPr lang="en-US" dirty="0" smtClean="0"/>
              <a:t>to </a:t>
            </a:r>
            <a:r>
              <a:rPr lang="en-US" dirty="0"/>
              <a:t>visit the counselor as well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overrides are submitted prior to the end of the registration window.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7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A50021"/>
                </a:solidFill>
              </a:rPr>
              <a:t>Financial Aid Resources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2"/>
              </a:rPr>
              <a:t>www.gafutures.org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3"/>
              </a:rPr>
              <a:t>www.fastweb.com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Local businesses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High school website and senior bulletins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BHS website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College/Career Center </a:t>
            </a:r>
            <a:r>
              <a:rPr lang="mr-IN" sz="2400" dirty="0" smtClean="0"/>
              <a:t>–</a:t>
            </a:r>
            <a:r>
              <a:rPr lang="en-US" sz="2400" dirty="0" smtClean="0"/>
              <a:t> Ms. Collins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College and University specific scholarships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May be general, need based, major specific, etc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Contact school financial aid office for more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HOPE Scholarship &amp; Grant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4114800"/>
          </a:xfrm>
        </p:spPr>
        <p:txBody>
          <a:bodyPr/>
          <a:lstStyle/>
          <a:p>
            <a:r>
              <a:rPr lang="en-US" dirty="0" smtClean="0"/>
              <a:t>FAFSA completed as early as October 1 of Senior year.</a:t>
            </a:r>
          </a:p>
          <a:p>
            <a:r>
              <a:rPr lang="en-US" dirty="0" smtClean="0"/>
              <a:t>School must have the student’s SSN (copy of SS card) for student to be eligible for the  HOPE Scholarship &amp; Grant</a:t>
            </a:r>
          </a:p>
          <a:p>
            <a:r>
              <a:rPr lang="en-US" dirty="0" smtClean="0"/>
              <a:t>HOPE GPA can be found on the </a:t>
            </a:r>
            <a:r>
              <a:rPr lang="en-US" dirty="0" err="1" smtClean="0"/>
              <a:t>GAFutures</a:t>
            </a:r>
            <a:r>
              <a:rPr lang="en-US" dirty="0" smtClean="0"/>
              <a:t> website </a:t>
            </a:r>
            <a:r>
              <a:rPr lang="en-US" dirty="0" smtClean="0">
                <a:hlinkClick r:id="rId2"/>
              </a:rPr>
              <a:t>www.GAFutures.org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Sign in &gt; Shortcuts &gt; Your HOPE GPA &gt; Select Buford High School &gt; View Your Detailed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72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Attention: </a:t>
            </a:r>
            <a:br>
              <a:rPr lang="en-US" dirty="0" smtClean="0">
                <a:solidFill>
                  <a:srgbClr val="A50021"/>
                </a:solidFill>
              </a:rPr>
            </a:br>
            <a:r>
              <a:rPr lang="en-US" dirty="0" smtClean="0">
                <a:solidFill>
                  <a:srgbClr val="A50021"/>
                </a:solidFill>
              </a:rPr>
              <a:t>College Bound Athletes</a:t>
            </a:r>
          </a:p>
        </p:txBody>
      </p:sp>
      <p:pic>
        <p:nvPicPr>
          <p:cNvPr id="41987" name="Content Placeholder 3" descr="NCA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3352800"/>
            <a:ext cx="1752600" cy="1760538"/>
          </a:xfrm>
        </p:spPr>
      </p:pic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1143000" y="1779587"/>
            <a:ext cx="73152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Students who are planning on playing a college sport are required to register with the NCAA Clearinghouse. </a:t>
            </a:r>
          </a:p>
          <a:p>
            <a:endParaRPr lang="en-US" sz="3200" i="1" dirty="0"/>
          </a:p>
          <a:p>
            <a:r>
              <a:rPr lang="en-US" sz="3200" i="1" dirty="0"/>
              <a:t>Visit the website at </a:t>
            </a:r>
            <a:r>
              <a:rPr lang="en-US" sz="3200" i="1" dirty="0">
                <a:hlinkClick r:id="rId3"/>
              </a:rPr>
              <a:t>www.eligibilitycenter.org</a:t>
            </a:r>
            <a:r>
              <a:rPr lang="en-US" sz="3200" i="1" dirty="0"/>
              <a:t> </a:t>
            </a:r>
          </a:p>
          <a:p>
            <a:endParaRPr lang="en-US" sz="3200" i="1" dirty="0"/>
          </a:p>
          <a:p>
            <a:r>
              <a:rPr lang="en-US" sz="3200" i="1" dirty="0"/>
              <a:t>Contact your coach </a:t>
            </a:r>
            <a:r>
              <a:rPr lang="en-US" sz="3200" i="1" dirty="0" smtClean="0"/>
              <a:t>or Coach Auer for </a:t>
            </a:r>
            <a:r>
              <a:rPr lang="en-US" sz="3200" i="1" dirty="0"/>
              <a:t>more information.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A50021"/>
                </a:solidFill>
              </a:rPr>
              <a:t>Questions ????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114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>
              <a:hlinkClick r:id="rId2"/>
            </a:endParaRPr>
          </a:p>
          <a:p>
            <a:pPr algn="ctr" eaLnBrk="1" hangingPunct="1">
              <a:buFontTx/>
              <a:buNone/>
            </a:pPr>
            <a:r>
              <a:rPr lang="en-US" dirty="0" smtClean="0">
                <a:hlinkClick r:id="rId2"/>
              </a:rPr>
              <a:t>www.bufordcityschools.org</a:t>
            </a: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>
                <a:hlinkClick r:id="rId3"/>
              </a:rPr>
              <a:t>www.bhsguidanceoffice.weebly.com</a:t>
            </a: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57348" name="Picture 4" descr="MCj039707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981200"/>
            <a:ext cx="249078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International Skills Diploma Seal (ISDS)                            </a:t>
            </a:r>
            <a:endParaRPr lang="en-US" sz="20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953000"/>
          </a:xfrm>
        </p:spPr>
        <p:txBody>
          <a:bodyPr/>
          <a:lstStyle/>
          <a:p>
            <a:r>
              <a:rPr lang="en-US" sz="2400" dirty="0" smtClean="0"/>
              <a:t>Awarded to students who complete an international education curriculum and engage in activities that foster the global economy.</a:t>
            </a:r>
          </a:p>
          <a:p>
            <a:r>
              <a:rPr lang="en-US" sz="2400" dirty="0" smtClean="0"/>
              <a:t>Requirements:	        </a:t>
            </a:r>
          </a:p>
          <a:p>
            <a:pPr lvl="1"/>
            <a:r>
              <a:rPr lang="en-US" sz="2400" dirty="0" smtClean="0"/>
              <a:t>3 credits in the same world language</a:t>
            </a:r>
          </a:p>
          <a:p>
            <a:pPr lvl="1"/>
            <a:r>
              <a:rPr lang="en-US" sz="2400" dirty="0" smtClean="0"/>
              <a:t>4 credits in courses with an international focus</a:t>
            </a:r>
          </a:p>
          <a:p>
            <a:pPr lvl="1"/>
            <a:r>
              <a:rPr lang="en-US" sz="2400" dirty="0" smtClean="0"/>
              <a:t>1 credit in world </a:t>
            </a:r>
            <a:r>
              <a:rPr lang="en-US" sz="2400" dirty="0" err="1" smtClean="0"/>
              <a:t>lang</a:t>
            </a:r>
            <a:r>
              <a:rPr lang="en-US" sz="2400" dirty="0" smtClean="0"/>
              <a:t> or international focus</a:t>
            </a:r>
          </a:p>
          <a:p>
            <a:pPr lvl="1"/>
            <a:r>
              <a:rPr lang="en-US" sz="2400" dirty="0" smtClean="0"/>
              <a:t>4 international activities (prior approval required)</a:t>
            </a:r>
          </a:p>
          <a:p>
            <a:pPr lvl="1"/>
            <a:r>
              <a:rPr lang="en-US" sz="2400" dirty="0" smtClean="0"/>
              <a:t>20 hours of global community service</a:t>
            </a:r>
          </a:p>
          <a:p>
            <a:pPr lvl="1"/>
            <a:r>
              <a:rPr lang="en-US" sz="2400" dirty="0" smtClean="0"/>
              <a:t>Capstone Presentation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990600"/>
            <a:ext cx="3429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50021"/>
                </a:solidFill>
              </a:rPr>
              <a:t>Interested students must see Mr.  </a:t>
            </a:r>
            <a:r>
              <a:rPr lang="en-US" dirty="0" err="1" smtClean="0">
                <a:solidFill>
                  <a:srgbClr val="A50021"/>
                </a:solidFill>
              </a:rPr>
              <a:t>Varini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4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Senior Privilege Periods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5181600"/>
          </a:xfrm>
        </p:spPr>
        <p:txBody>
          <a:bodyPr/>
          <a:lstStyle/>
          <a:p>
            <a:r>
              <a:rPr lang="en-US" dirty="0" smtClean="0"/>
              <a:t>1 Privilege Period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/>
              <a:t>Must complete a pathway (3 classes in an area)</a:t>
            </a:r>
          </a:p>
          <a:p>
            <a:pPr lvl="1"/>
            <a:r>
              <a:rPr lang="en-US" sz="2400" dirty="0"/>
              <a:t>Not failed a class in 10</a:t>
            </a:r>
            <a:r>
              <a:rPr lang="en-US" sz="2400" baseline="30000" dirty="0"/>
              <a:t>th</a:t>
            </a:r>
            <a:r>
              <a:rPr lang="en-US" sz="2400" dirty="0"/>
              <a:t> or 11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</a:p>
          <a:p>
            <a:pPr lvl="1"/>
            <a:r>
              <a:rPr lang="en-US" sz="2400" dirty="0"/>
              <a:t>No suspensions in 10</a:t>
            </a:r>
            <a:r>
              <a:rPr lang="en-US" sz="2400" baseline="30000" dirty="0"/>
              <a:t>th</a:t>
            </a:r>
            <a:r>
              <a:rPr lang="en-US" sz="2400" dirty="0"/>
              <a:t> or 11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</a:p>
          <a:p>
            <a:pPr lvl="1"/>
            <a:r>
              <a:rPr lang="en-US" sz="2400" dirty="0"/>
              <a:t>On track for </a:t>
            </a:r>
            <a:r>
              <a:rPr lang="en-US" sz="2400" dirty="0" smtClean="0"/>
              <a:t>graduation</a:t>
            </a:r>
          </a:p>
          <a:p>
            <a:r>
              <a:rPr lang="en-US" dirty="0" smtClean="0"/>
              <a:t>2 Privilege Periods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smtClean="0"/>
              <a:t>Must complete a pathway (3 classes in an area)</a:t>
            </a:r>
          </a:p>
          <a:p>
            <a:pPr lvl="1"/>
            <a:r>
              <a:rPr lang="en-US" sz="2400" dirty="0" smtClean="0"/>
              <a:t>Never failed a class</a:t>
            </a:r>
          </a:p>
          <a:p>
            <a:pPr lvl="1"/>
            <a:r>
              <a:rPr lang="en-US" sz="2400" dirty="0" smtClean="0"/>
              <a:t>No suspensions</a:t>
            </a:r>
          </a:p>
          <a:p>
            <a:pPr lvl="1"/>
            <a:r>
              <a:rPr lang="en-US" sz="2400" dirty="0" smtClean="0"/>
              <a:t>2 AP classes</a:t>
            </a:r>
          </a:p>
        </p:txBody>
      </p:sp>
    </p:spTree>
    <p:extLst>
      <p:ext uri="{BB962C8B-B14F-4D97-AF65-F5344CB8AC3E}">
        <p14:creationId xmlns:p14="http://schemas.microsoft.com/office/powerpoint/2010/main" val="291814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524000"/>
          </a:xfrm>
        </p:spPr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Privilege</a:t>
            </a:r>
            <a:br>
              <a:rPr lang="en-US" dirty="0" smtClean="0">
                <a:solidFill>
                  <a:srgbClr val="A50021"/>
                </a:solidFill>
              </a:rPr>
            </a:br>
            <a:r>
              <a:rPr lang="en-US" sz="2800" dirty="0" smtClean="0"/>
              <a:t>If </a:t>
            </a:r>
            <a:r>
              <a:rPr lang="en-US" sz="2800" dirty="0"/>
              <a:t>you were approved and turned in a form, you have been recommended by </a:t>
            </a:r>
            <a:r>
              <a:rPr lang="en-US" sz="2800" dirty="0" err="1" smtClean="0"/>
              <a:t>Ms.Bradshaw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44196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2 periods: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&amp; 2</a:t>
            </a:r>
            <a:r>
              <a:rPr lang="en-US" baseline="30000" dirty="0"/>
              <a:t>nd</a:t>
            </a:r>
            <a:r>
              <a:rPr lang="en-US" dirty="0"/>
              <a:t> periods</a:t>
            </a:r>
          </a:p>
          <a:p>
            <a:pPr lvl="1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7</a:t>
            </a:r>
            <a:r>
              <a:rPr lang="en-US" baseline="30000" dirty="0"/>
              <a:t>th</a:t>
            </a:r>
            <a:r>
              <a:rPr lang="en-US" dirty="0"/>
              <a:t> periods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&amp; 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periods.</a:t>
            </a:r>
          </a:p>
          <a:p>
            <a:pPr marL="457200" lvl="1" indent="0">
              <a:buNone/>
            </a:pPr>
            <a:r>
              <a:rPr lang="en-US" sz="2000" dirty="0" smtClean="0"/>
              <a:t>*If you have chosen two periods, the approval for all four periods have been granted. You will choose your first choice. However, periods will be selected based on your academic classes. 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2438400"/>
            <a:ext cx="3352800" cy="4114800"/>
          </a:xfrm>
        </p:spPr>
        <p:txBody>
          <a:bodyPr/>
          <a:lstStyle/>
          <a:p>
            <a:r>
              <a:rPr lang="en-US" dirty="0" smtClean="0"/>
              <a:t>1 period: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</a:t>
            </a:r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</a:p>
          <a:p>
            <a:pPr marL="457200" lvl="1" indent="0">
              <a:buNone/>
            </a:pPr>
            <a:r>
              <a:rPr lang="en-US" dirty="0" smtClean="0"/>
              <a:t>*</a:t>
            </a:r>
            <a:r>
              <a:rPr lang="en-US" sz="1800" dirty="0" smtClean="0"/>
              <a:t>If you have chosen one period, the </a:t>
            </a:r>
            <a:r>
              <a:rPr lang="en-US" sz="1800" smtClean="0"/>
              <a:t>approval for </a:t>
            </a:r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and 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have been granted. You will choose your first choice. However, periods will be selected based on your academic classes.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9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Dual Enrollment - Academics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For Juniors and Seniors</a:t>
            </a:r>
          </a:p>
          <a:p>
            <a:r>
              <a:rPr lang="en-US" dirty="0" smtClean="0"/>
              <a:t>College classes count as high school classes</a:t>
            </a:r>
          </a:p>
          <a:p>
            <a:r>
              <a:rPr lang="en-US" dirty="0" smtClean="0"/>
              <a:t>PowerPoint on the Guidance Website</a:t>
            </a:r>
          </a:p>
          <a:p>
            <a:r>
              <a:rPr lang="en-US" dirty="0" smtClean="0"/>
              <a:t>For admissions to college:</a:t>
            </a:r>
          </a:p>
          <a:p>
            <a:pPr lvl="1"/>
            <a:r>
              <a:rPr lang="en-US" dirty="0" smtClean="0"/>
              <a:t>GPA Requirements</a:t>
            </a:r>
          </a:p>
          <a:p>
            <a:pPr lvl="1"/>
            <a:r>
              <a:rPr lang="en-US" dirty="0" smtClean="0"/>
              <a:t>SAT/ACT/</a:t>
            </a:r>
            <a:r>
              <a:rPr lang="en-US" dirty="0" err="1" smtClean="0"/>
              <a:t>Accuplacer</a:t>
            </a:r>
            <a:r>
              <a:rPr lang="en-US" dirty="0" smtClean="0"/>
              <a:t> Score Requirements</a:t>
            </a:r>
          </a:p>
          <a:p>
            <a:pPr lvl="1"/>
            <a:r>
              <a:rPr lang="en-US" dirty="0" smtClean="0"/>
              <a:t>Required forms</a:t>
            </a:r>
          </a:p>
          <a:p>
            <a:pPr lvl="1"/>
            <a:r>
              <a:rPr lang="en-US" dirty="0" smtClean="0"/>
              <a:t>Meeting with BHS Counselor Required</a:t>
            </a:r>
          </a:p>
        </p:txBody>
      </p:sp>
    </p:spTree>
    <p:extLst>
      <p:ext uri="{BB962C8B-B14F-4D97-AF65-F5344CB8AC3E}">
        <p14:creationId xmlns:p14="http://schemas.microsoft.com/office/powerpoint/2010/main" val="372644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Enrollment Deadlines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UNG- March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GGC- June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Gwinnett Tech- Open Admissions</a:t>
            </a:r>
          </a:p>
          <a:p>
            <a:r>
              <a:rPr lang="en-US" dirty="0" smtClean="0"/>
              <a:t>Lanier Tech- Open Admissions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3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7721600" cy="1981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>
                <a:solidFill>
                  <a:schemeClr val="tx1"/>
                </a:solidFill>
              </a:rPr>
              <a:t>Buford High School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u="sng" dirty="0" smtClean="0">
                <a:solidFill>
                  <a:schemeClr val="tx1"/>
                </a:solidFill>
              </a:rPr>
              <a:t/>
            </a:r>
            <a:br>
              <a:rPr lang="en-US" sz="4000" b="1" u="sng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Postsecondary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Planning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95800"/>
            <a:ext cx="17351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A50021"/>
                </a:solidFill>
              </a:rPr>
              <a:t>Post-Secondary Options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239000" cy="4419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Technical colleges</a:t>
            </a:r>
          </a:p>
          <a:p>
            <a:pPr eaLnBrk="1" hangingPunct="1"/>
            <a:r>
              <a:rPr lang="en-US" dirty="0" smtClean="0"/>
              <a:t>4 year colleges</a:t>
            </a:r>
          </a:p>
          <a:p>
            <a:pPr eaLnBrk="1" hangingPunct="1"/>
            <a:r>
              <a:rPr lang="en-US" dirty="0" smtClean="0"/>
              <a:t>Work </a:t>
            </a:r>
          </a:p>
          <a:p>
            <a:pPr eaLnBrk="1" hangingPunct="1"/>
            <a:r>
              <a:rPr lang="en-US" dirty="0" smtClean="0"/>
              <a:t>Military</a:t>
            </a:r>
          </a:p>
        </p:txBody>
      </p:sp>
      <p:pic>
        <p:nvPicPr>
          <p:cNvPr id="5" name="Picture 5" descr="MCBS02007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86000"/>
            <a:ext cx="234156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4">
      <a:dk1>
        <a:srgbClr val="000000"/>
      </a:dk1>
      <a:lt1>
        <a:srgbClr val="842849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C2ACB1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000000"/>
        </a:dk1>
        <a:lt1>
          <a:srgbClr val="842849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C2ACB1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9770</TotalTime>
  <Words>989</Words>
  <Application>Microsoft Macintosh PowerPoint</Application>
  <PresentationFormat>On-screen Show (4:3)</PresentationFormat>
  <Paragraphs>161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Notebook</vt:lpstr>
      <vt:lpstr>2019-2020 Course Registration</vt:lpstr>
      <vt:lpstr>2018-2019 Course Registration</vt:lpstr>
      <vt:lpstr>International Skills Diploma Seal (ISDS)                            </vt:lpstr>
      <vt:lpstr>Senior Privilege Periods</vt:lpstr>
      <vt:lpstr>Privilege If you were approved and turned in a form, you have been recommended by Ms.Bradshaw.</vt:lpstr>
      <vt:lpstr>Dual Enrollment - Academics</vt:lpstr>
      <vt:lpstr>Dual Enrollment Deadlines </vt:lpstr>
      <vt:lpstr>       Buford High School   Postsecondary Planning   </vt:lpstr>
      <vt:lpstr>Post-Secondary Options</vt:lpstr>
      <vt:lpstr>PowerPoint Presentation</vt:lpstr>
      <vt:lpstr>What do colleges consider? </vt:lpstr>
      <vt:lpstr>PowerPoint Presentation</vt:lpstr>
      <vt:lpstr>SAT/ACT Dates </vt:lpstr>
      <vt:lpstr>PowerPoint Presentation</vt:lpstr>
      <vt:lpstr>Buford College/Career Center</vt:lpstr>
      <vt:lpstr> Senior Year!!</vt:lpstr>
      <vt:lpstr>Components of an Application</vt:lpstr>
      <vt:lpstr>Transcripts</vt:lpstr>
      <vt:lpstr>Test Scores</vt:lpstr>
      <vt:lpstr>Financial Aid Resources</vt:lpstr>
      <vt:lpstr>HOPE Scholarship &amp; Grant</vt:lpstr>
      <vt:lpstr>Attention:  College Bound Athletes</vt:lpstr>
      <vt:lpstr>Questions ????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Freshmen Guidance 2004-2005</dc:title>
  <dc:creator>Yvonne Chiu Hays</dc:creator>
  <cp:lastModifiedBy>Ashley Sutton</cp:lastModifiedBy>
  <cp:revision>154</cp:revision>
  <dcterms:created xsi:type="dcterms:W3CDTF">2004-08-31T01:24:54Z</dcterms:created>
  <dcterms:modified xsi:type="dcterms:W3CDTF">2019-03-04T17:08:58Z</dcterms:modified>
</cp:coreProperties>
</file>