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06"/>
  </p:notesMasterIdLst>
  <p:handoutMasterIdLst>
    <p:handoutMasterId r:id="rId107"/>
  </p:handoutMasterIdLst>
  <p:sldIdLst>
    <p:sldId id="262" r:id="rId6"/>
    <p:sldId id="260" r:id="rId7"/>
    <p:sldId id="368" r:id="rId8"/>
    <p:sldId id="267" r:id="rId9"/>
    <p:sldId id="464" r:id="rId10"/>
    <p:sldId id="269" r:id="rId11"/>
    <p:sldId id="465" r:id="rId12"/>
    <p:sldId id="271" r:id="rId13"/>
    <p:sldId id="376" r:id="rId14"/>
    <p:sldId id="377" r:id="rId15"/>
    <p:sldId id="27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7" r:id="rId48"/>
    <p:sldId id="438" r:id="rId49"/>
    <p:sldId id="439" r:id="rId50"/>
    <p:sldId id="307" r:id="rId51"/>
    <p:sldId id="386" r:id="rId52"/>
    <p:sldId id="387" r:id="rId53"/>
    <p:sldId id="388" r:id="rId54"/>
    <p:sldId id="389" r:id="rId55"/>
    <p:sldId id="390" r:id="rId56"/>
    <p:sldId id="391" r:id="rId57"/>
    <p:sldId id="392" r:id="rId58"/>
    <p:sldId id="393" r:id="rId59"/>
    <p:sldId id="394" r:id="rId60"/>
    <p:sldId id="318" r:id="rId61"/>
    <p:sldId id="385" r:id="rId62"/>
    <p:sldId id="319" r:id="rId63"/>
    <p:sldId id="320" r:id="rId64"/>
    <p:sldId id="321" r:id="rId65"/>
    <p:sldId id="322" r:id="rId66"/>
    <p:sldId id="326" r:id="rId67"/>
    <p:sldId id="327" r:id="rId68"/>
    <p:sldId id="328" r:id="rId69"/>
    <p:sldId id="329" r:id="rId70"/>
    <p:sldId id="330" r:id="rId71"/>
    <p:sldId id="382" r:id="rId72"/>
    <p:sldId id="441" r:id="rId73"/>
    <p:sldId id="442" r:id="rId74"/>
    <p:sldId id="443" r:id="rId75"/>
    <p:sldId id="444" r:id="rId76"/>
    <p:sldId id="445" r:id="rId77"/>
    <p:sldId id="446" r:id="rId78"/>
    <p:sldId id="447" r:id="rId79"/>
    <p:sldId id="448" r:id="rId80"/>
    <p:sldId id="449" r:id="rId81"/>
    <p:sldId id="450" r:id="rId82"/>
    <p:sldId id="451" r:id="rId83"/>
    <p:sldId id="452" r:id="rId84"/>
    <p:sldId id="453" r:id="rId85"/>
    <p:sldId id="454" r:id="rId86"/>
    <p:sldId id="455" r:id="rId87"/>
    <p:sldId id="456" r:id="rId88"/>
    <p:sldId id="457" r:id="rId89"/>
    <p:sldId id="458" r:id="rId90"/>
    <p:sldId id="459" r:id="rId91"/>
    <p:sldId id="460" r:id="rId92"/>
    <p:sldId id="461" r:id="rId93"/>
    <p:sldId id="462" r:id="rId94"/>
    <p:sldId id="463" r:id="rId95"/>
    <p:sldId id="358" r:id="rId96"/>
    <p:sldId id="404" r:id="rId97"/>
    <p:sldId id="360" r:id="rId98"/>
    <p:sldId id="361" r:id="rId99"/>
    <p:sldId id="362" r:id="rId100"/>
    <p:sldId id="363" r:id="rId101"/>
    <p:sldId id="364" r:id="rId102"/>
    <p:sldId id="365" r:id="rId103"/>
    <p:sldId id="332" r:id="rId104"/>
    <p:sldId id="366" r:id="rId105"/>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scher" initials="FTE" lastIdx="11" clrIdx="0"/>
  <p:cmAuthor id="1" name="Rebling, Vicki L" initials="RVL"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94E"/>
    <a:srgbClr val="96BC5A"/>
    <a:srgbClr val="90B957"/>
    <a:srgbClr val="94C055"/>
    <a:srgbClr val="8FC854"/>
    <a:srgbClr val="80B24C"/>
    <a:srgbClr val="8FBD56"/>
    <a:srgbClr val="91C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7" autoAdjust="0"/>
    <p:restoredTop sz="75133" autoAdjust="0"/>
  </p:normalViewPr>
  <p:slideViewPr>
    <p:cSldViewPr snapToObjects="1">
      <p:cViewPr>
        <p:scale>
          <a:sx n="75" d="100"/>
          <a:sy n="75" d="100"/>
        </p:scale>
        <p:origin x="-1856" y="-72"/>
      </p:cViewPr>
      <p:guideLst>
        <p:guide orient="horz" pos="2160"/>
        <p:guide pos="2880"/>
      </p:guideLst>
    </p:cSldViewPr>
  </p:slideViewPr>
  <p:outlineViewPr>
    <p:cViewPr>
      <p:scale>
        <a:sx n="33" d="100"/>
        <a:sy n="33" d="100"/>
      </p:scale>
      <p:origin x="0" y="2016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1608" y="22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6.xml"/><Relationship Id="rId102" Type="http://schemas.openxmlformats.org/officeDocument/2006/relationships/slide" Target="slides/slide97.xml"/><Relationship Id="rId103" Type="http://schemas.openxmlformats.org/officeDocument/2006/relationships/slide" Target="slides/slide98.xml"/><Relationship Id="rId104" Type="http://schemas.openxmlformats.org/officeDocument/2006/relationships/slide" Target="slides/slide99.xml"/><Relationship Id="rId105" Type="http://schemas.openxmlformats.org/officeDocument/2006/relationships/slide" Target="slides/slide100.xml"/><Relationship Id="rId106" Type="http://schemas.openxmlformats.org/officeDocument/2006/relationships/notesMaster" Target="notesMasters/notesMaster1.xml"/><Relationship Id="rId107"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8" Type="http://schemas.openxmlformats.org/officeDocument/2006/relationships/printerSettings" Target="printerSettings/printerSettings1.bin"/><Relationship Id="rId109" Type="http://schemas.openxmlformats.org/officeDocument/2006/relationships/commentAuthors" Target="commentAuthor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110" Type="http://schemas.openxmlformats.org/officeDocument/2006/relationships/presProps" Target="presProps.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111" Type="http://schemas.openxmlformats.org/officeDocument/2006/relationships/viewProps" Target="viewProps.xml"/><Relationship Id="rId112" Type="http://schemas.openxmlformats.org/officeDocument/2006/relationships/theme" Target="theme/theme1.xml"/><Relationship Id="rId113"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100" Type="http://schemas.openxmlformats.org/officeDocument/2006/relationships/slide" Target="slides/slide95.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4B3A98B-3270-4CAE-AD1D-1A651ED9AE59}" type="datetimeFigureOut">
              <a:rPr lang="en-US" smtClean="0"/>
              <a:t>10/4/16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D779A73-6957-4A6B-BBA1-46E4F28C9D31}" type="slidenum">
              <a:rPr lang="en-US" smtClean="0"/>
              <a:t>‹#›</a:t>
            </a:fld>
            <a:endParaRPr lang="en-US" dirty="0"/>
          </a:p>
        </p:txBody>
      </p:sp>
    </p:spTree>
    <p:extLst>
      <p:ext uri="{BB962C8B-B14F-4D97-AF65-F5344CB8AC3E}">
        <p14:creationId xmlns:p14="http://schemas.microsoft.com/office/powerpoint/2010/main" val="3065003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3550"/>
          </a:xfrm>
          <a:prstGeom prst="rect">
            <a:avLst/>
          </a:prstGeom>
        </p:spPr>
        <p:txBody>
          <a:bodyPr vert="horz" lIns="93176" tIns="46588" rIns="93176" bIns="46588"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1925" y="0"/>
            <a:ext cx="3036888" cy="463550"/>
          </a:xfrm>
          <a:prstGeom prst="rect">
            <a:avLst/>
          </a:prstGeom>
        </p:spPr>
        <p:txBody>
          <a:bodyPr vert="horz" lIns="93176" tIns="46588" rIns="93176" bIns="46588" rtlCol="0"/>
          <a:lstStyle>
            <a:lvl1pPr algn="r" fontAlgn="auto">
              <a:spcBef>
                <a:spcPts val="0"/>
              </a:spcBef>
              <a:spcAft>
                <a:spcPts val="0"/>
              </a:spcAft>
              <a:defRPr sz="1200">
                <a:latin typeface="+mn-lt"/>
                <a:cs typeface="+mn-cs"/>
              </a:defRPr>
            </a:lvl1pPr>
          </a:lstStyle>
          <a:p>
            <a:pPr>
              <a:defRPr/>
            </a:pPr>
            <a:fld id="{63D34E3F-7795-4988-8A82-4827EF0D6B15}" type="datetimeFigureOut">
              <a:rPr lang="en-US"/>
              <a:pPr>
                <a:defRPr/>
              </a:pPr>
              <a:t>10/4/16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6" tIns="46588" rIns="93176" bIns="46588" rtlCol="0" anchor="ctr"/>
          <a:lstStyle/>
          <a:p>
            <a:pPr lvl="0"/>
            <a:endParaRPr lang="en-US" noProof="0" dirty="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3176" tIns="46588" rIns="93176" bIns="4658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6888" cy="463550"/>
          </a:xfrm>
          <a:prstGeom prst="rect">
            <a:avLst/>
          </a:prstGeom>
        </p:spPr>
        <p:txBody>
          <a:bodyPr vert="horz" lIns="93176" tIns="46588" rIns="93176" bIns="46588"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1925" y="8831263"/>
            <a:ext cx="3036888" cy="463550"/>
          </a:xfrm>
          <a:prstGeom prst="rect">
            <a:avLst/>
          </a:prstGeom>
        </p:spPr>
        <p:txBody>
          <a:bodyPr vert="horz" lIns="93176" tIns="46588" rIns="93176" bIns="46588" rtlCol="0" anchor="b"/>
          <a:lstStyle>
            <a:lvl1pPr algn="r" fontAlgn="auto">
              <a:spcBef>
                <a:spcPts val="0"/>
              </a:spcBef>
              <a:spcAft>
                <a:spcPts val="0"/>
              </a:spcAft>
              <a:defRPr sz="1200">
                <a:latin typeface="+mn-lt"/>
                <a:cs typeface="+mn-cs"/>
              </a:defRPr>
            </a:lvl1pPr>
          </a:lstStyle>
          <a:p>
            <a:pPr>
              <a:defRPr/>
            </a:pPr>
            <a:fld id="{F9194B43-29CA-4DB3-BB29-857BEC873564}" type="slidenum">
              <a:rPr/>
              <a:pPr>
                <a:defRPr/>
              </a:pPr>
              <a:t>‹#›</a:t>
            </a:fld>
            <a:endParaRPr lang="en-US" dirty="0"/>
          </a:p>
        </p:txBody>
      </p:sp>
    </p:spTree>
    <p:extLst>
      <p:ext uri="{BB962C8B-B14F-4D97-AF65-F5344CB8AC3E}">
        <p14:creationId xmlns:p14="http://schemas.microsoft.com/office/powerpoint/2010/main" val="312123394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fafsa.gov/" TargetMode="Externa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384F2BF-DC81-46D7-B659-4CC677BF36A5}" type="slidenum">
              <a:rPr lang="en-US" smtClean="0"/>
              <a:pPr>
                <a:defRPr/>
              </a:pPr>
              <a:t>1</a:t>
            </a:fld>
            <a:endParaRPr lang="en-US" dirty="0"/>
          </a:p>
        </p:txBody>
      </p:sp>
    </p:spTree>
    <p:extLst>
      <p:ext uri="{BB962C8B-B14F-4D97-AF65-F5344CB8AC3E}">
        <p14:creationId xmlns:p14="http://schemas.microsoft.com/office/powerpoint/2010/main" val="2554557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“Login” page with Enter the student’s information option selected. </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D5947E2A-6223-47C7-B30A-5A7A11D76BA7}" type="slidenum">
              <a:rPr lang="en-US" smtClean="0"/>
              <a:pPr>
                <a:defRPr/>
              </a:pPr>
              <a:t>10</a:t>
            </a:fld>
            <a:endParaRPr lang="en-US" dirty="0"/>
          </a:p>
        </p:txBody>
      </p:sp>
    </p:spTree>
    <p:extLst>
      <p:ext uri="{BB962C8B-B14F-4D97-AF65-F5344CB8AC3E}">
        <p14:creationId xmlns:p14="http://schemas.microsoft.com/office/powerpoint/2010/main" val="140636349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C29C859A-36D2-44F7-ADCF-C11891FF0CB6}" type="slidenum">
              <a:rPr lang="en-US" smtClean="0"/>
              <a:pPr>
                <a:defRPr/>
              </a:pPr>
              <a:t>100</a:t>
            </a:fld>
            <a:endParaRPr lang="en-US" dirty="0"/>
          </a:p>
        </p:txBody>
      </p:sp>
    </p:spTree>
    <p:extLst>
      <p:ext uri="{BB962C8B-B14F-4D97-AF65-F5344CB8AC3E}">
        <p14:creationId xmlns:p14="http://schemas.microsoft.com/office/powerpoint/2010/main" val="3351226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Dependent Student with Parental Data</a:t>
            </a:r>
          </a:p>
        </p:txBody>
      </p:sp>
      <p:sp>
        <p:nvSpPr>
          <p:cNvPr id="4" name="Slide Number Placeholder 3"/>
          <p:cNvSpPr>
            <a:spLocks noGrp="1"/>
          </p:cNvSpPr>
          <p:nvPr>
            <p:ph type="sldNum" sz="quarter" idx="5"/>
          </p:nvPr>
        </p:nvSpPr>
        <p:spPr/>
        <p:txBody>
          <a:bodyPr/>
          <a:lstStyle/>
          <a:p>
            <a:pPr>
              <a:defRPr/>
            </a:pPr>
            <a:fld id="{8B3817D4-4E01-4F2B-A80F-CB3BD6FD1871}" type="slidenum">
              <a:rPr lang="en-US" smtClean="0"/>
              <a:pPr>
                <a:defRPr/>
              </a:pPr>
              <a:t>11</a:t>
            </a:fld>
            <a:endParaRPr lang="en-US" dirty="0"/>
          </a:p>
        </p:txBody>
      </p:sp>
    </p:spTree>
    <p:extLst>
      <p:ext uri="{BB962C8B-B14F-4D97-AF65-F5344CB8AC3E}">
        <p14:creationId xmlns:p14="http://schemas.microsoft.com/office/powerpoint/2010/main" val="500433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“Login” page with the applicant’s data entered.</a:t>
            </a:r>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12</a:t>
            </a:fld>
            <a:endParaRPr lang="en-US" dirty="0"/>
          </a:p>
        </p:txBody>
      </p:sp>
    </p:spTree>
    <p:extLst>
      <p:ext uri="{BB962C8B-B14F-4D97-AF65-F5344CB8AC3E}">
        <p14:creationId xmlns:p14="http://schemas.microsoft.com/office/powerpoint/2010/main" val="372543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“Get Started” page.</a:t>
            </a:r>
          </a:p>
          <a:p>
            <a:endParaRPr lang="en-US" alt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This page</a:t>
            </a:r>
            <a:r>
              <a:rPr lang="en-US" altLang="en-US" baseline="0" dirty="0" smtClean="0"/>
              <a:t> was revised to provide clarification on which school year the applicant should apply for based on the school year they are planning to attend college. </a:t>
            </a:r>
            <a:endParaRPr lang="en-US" altLang="en-US" dirty="0" smtClean="0"/>
          </a:p>
          <a:p>
            <a:endParaRPr lang="en-US" altLang="en-US" dirty="0" smtClean="0"/>
          </a:p>
          <a:p>
            <a:r>
              <a:rPr lang="en-US" altLang="en-US" dirty="0" smtClean="0"/>
              <a:t>The applicant can view the status of his/her FSA ID in the FSA ID section of the My FAFSA page. </a:t>
            </a:r>
          </a:p>
          <a:p>
            <a:endParaRPr lang="en-US" altLang="en-US" dirty="0" smtClean="0"/>
          </a:p>
        </p:txBody>
      </p:sp>
      <p:sp>
        <p:nvSpPr>
          <p:cNvPr id="4" name="Slide Number Placeholder 3"/>
          <p:cNvSpPr>
            <a:spLocks noGrp="1"/>
          </p:cNvSpPr>
          <p:nvPr>
            <p:ph type="sldNum" sz="quarter" idx="5"/>
          </p:nvPr>
        </p:nvSpPr>
        <p:spPr/>
        <p:txBody>
          <a:bodyPr/>
          <a:lstStyle/>
          <a:p>
            <a:pPr>
              <a:defRPr/>
            </a:pPr>
            <a:fld id="{4FC229B9-DEF3-4157-AF58-74EDD4D0E3CB}" type="slidenum">
              <a:rPr lang="en-US" smtClean="0"/>
              <a:pPr>
                <a:defRPr/>
              </a:pPr>
              <a:t>13</a:t>
            </a:fld>
            <a:endParaRPr lang="en-US" dirty="0"/>
          </a:p>
        </p:txBody>
      </p:sp>
    </p:spTree>
    <p:extLst>
      <p:ext uri="{BB962C8B-B14F-4D97-AF65-F5344CB8AC3E}">
        <p14:creationId xmlns:p14="http://schemas.microsoft.com/office/powerpoint/2010/main" val="2335134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“Save Key” allows an applicant to save his/her FAFSA application and return at a later time to complete and submit the application.  The application is saved for 45 days or until the student submits his/her application for processing. Additionally, the Save Key allows applicants a</a:t>
            </a:r>
            <a:r>
              <a:rPr lang="en-US" altLang="en-US" baseline="0" dirty="0" smtClean="0"/>
              <a:t> way to share their application with their parents. </a:t>
            </a:r>
            <a:endParaRPr lang="en-US" altLang="en-US" dirty="0" smtClean="0"/>
          </a:p>
        </p:txBody>
      </p:sp>
      <p:sp>
        <p:nvSpPr>
          <p:cNvPr id="4" name="Slide Number Placeholder 3"/>
          <p:cNvSpPr>
            <a:spLocks noGrp="1"/>
          </p:cNvSpPr>
          <p:nvPr>
            <p:ph type="sldNum" sz="quarter" idx="5"/>
          </p:nvPr>
        </p:nvSpPr>
        <p:spPr/>
        <p:txBody>
          <a:bodyPr/>
          <a:lstStyle/>
          <a:p>
            <a:pPr>
              <a:defRPr/>
            </a:pPr>
            <a:fld id="{233B1A2A-B33B-4A53-BA56-D4F44BC25566}" type="slidenum">
              <a:rPr lang="en-US" smtClean="0"/>
              <a:pPr>
                <a:defRPr/>
              </a:pPr>
              <a:t>14</a:t>
            </a:fld>
            <a:endParaRPr lang="en-US" dirty="0"/>
          </a:p>
        </p:txBody>
      </p:sp>
    </p:spTree>
    <p:extLst>
      <p:ext uri="{BB962C8B-B14F-4D97-AF65-F5344CB8AC3E}">
        <p14:creationId xmlns:p14="http://schemas.microsoft.com/office/powerpoint/2010/main" val="72106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“Introduction Page”.</a:t>
            </a:r>
          </a:p>
        </p:txBody>
      </p:sp>
      <p:sp>
        <p:nvSpPr>
          <p:cNvPr id="4" name="Slide Number Placeholder 3"/>
          <p:cNvSpPr>
            <a:spLocks noGrp="1"/>
          </p:cNvSpPr>
          <p:nvPr>
            <p:ph type="sldNum" sz="quarter" idx="5"/>
          </p:nvPr>
        </p:nvSpPr>
        <p:spPr/>
        <p:txBody>
          <a:bodyPr/>
          <a:lstStyle/>
          <a:p>
            <a:pPr>
              <a:defRPr/>
            </a:pPr>
            <a:fld id="{B3D19B70-0EB1-4CD6-AC72-A936FA1F562D}" type="slidenum">
              <a:rPr lang="en-US" smtClean="0"/>
              <a:pPr>
                <a:defRPr/>
              </a:pPr>
              <a:t>15</a:t>
            </a:fld>
            <a:endParaRPr lang="en-US" dirty="0"/>
          </a:p>
        </p:txBody>
      </p:sp>
    </p:spTree>
    <p:extLst>
      <p:ext uri="{BB962C8B-B14F-4D97-AF65-F5344CB8AC3E}">
        <p14:creationId xmlns:p14="http://schemas.microsoft.com/office/powerpoint/2010/main" val="4024239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Demographic Information” page.</a:t>
            </a:r>
          </a:p>
        </p:txBody>
      </p:sp>
      <p:sp>
        <p:nvSpPr>
          <p:cNvPr id="4" name="Slide Number Placeholder 3"/>
          <p:cNvSpPr>
            <a:spLocks noGrp="1"/>
          </p:cNvSpPr>
          <p:nvPr>
            <p:ph type="sldNum" sz="quarter" idx="5"/>
          </p:nvPr>
        </p:nvSpPr>
        <p:spPr/>
        <p:txBody>
          <a:bodyPr/>
          <a:lstStyle/>
          <a:p>
            <a:pPr>
              <a:defRPr/>
            </a:pPr>
            <a:fld id="{439A89A6-2ACC-44F7-838F-6B60AED73442}" type="slidenum">
              <a:rPr lang="en-US" smtClean="0"/>
              <a:pPr>
                <a:defRPr/>
              </a:pPr>
              <a:t>16</a:t>
            </a:fld>
            <a:endParaRPr lang="en-US" dirty="0"/>
          </a:p>
        </p:txBody>
      </p:sp>
    </p:spTree>
    <p:extLst>
      <p:ext uri="{BB962C8B-B14F-4D97-AF65-F5344CB8AC3E}">
        <p14:creationId xmlns:p14="http://schemas.microsoft.com/office/powerpoint/2010/main" val="918024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Eligibility” page.</a:t>
            </a:r>
          </a:p>
          <a:p>
            <a:endParaRPr lang="en-US" altLang="en-US" dirty="0" smtClean="0"/>
          </a:p>
          <a:p>
            <a:r>
              <a:rPr lang="en-US" altLang="en-US" dirty="0" smtClean="0"/>
              <a:t>The word “college” was added to</a:t>
            </a:r>
            <a:r>
              <a:rPr lang="en-US" altLang="en-US" baseline="0" dirty="0" smtClean="0"/>
              <a:t> the question “What will your college grade level be when you begin the 2017-18 school year?”</a:t>
            </a:r>
            <a:endParaRPr lang="en-US" altLang="en-US" dirty="0" smtClean="0"/>
          </a:p>
        </p:txBody>
      </p:sp>
      <p:sp>
        <p:nvSpPr>
          <p:cNvPr id="4" name="Slide Number Placeholder 3"/>
          <p:cNvSpPr>
            <a:spLocks noGrp="1"/>
          </p:cNvSpPr>
          <p:nvPr>
            <p:ph type="sldNum" sz="quarter" idx="5"/>
          </p:nvPr>
        </p:nvSpPr>
        <p:spPr/>
        <p:txBody>
          <a:bodyPr/>
          <a:lstStyle/>
          <a:p>
            <a:pPr>
              <a:defRPr/>
            </a:pPr>
            <a:fld id="{431D05BF-825F-4B5C-9769-EAC700BCF06C}" type="slidenum">
              <a:rPr lang="en-US" smtClean="0"/>
              <a:pPr>
                <a:defRPr/>
              </a:pPr>
              <a:t>17</a:t>
            </a:fld>
            <a:endParaRPr lang="en-US" dirty="0"/>
          </a:p>
        </p:txBody>
      </p:sp>
    </p:spTree>
    <p:extLst>
      <p:ext uri="{BB962C8B-B14F-4D97-AF65-F5344CB8AC3E}">
        <p14:creationId xmlns:p14="http://schemas.microsoft.com/office/powerpoint/2010/main" val="421038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Eligibility continued” page.</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BFF188C1-827F-4AC7-A6BB-7BC24EC5C4EE}" type="slidenum">
              <a:rPr lang="en-US" smtClean="0"/>
              <a:pPr>
                <a:defRPr/>
              </a:pPr>
              <a:t>18</a:t>
            </a:fld>
            <a:endParaRPr lang="en-US" dirty="0"/>
          </a:p>
        </p:txBody>
      </p:sp>
    </p:spTree>
    <p:extLst>
      <p:ext uri="{BB962C8B-B14F-4D97-AF65-F5344CB8AC3E}">
        <p14:creationId xmlns:p14="http://schemas.microsoft.com/office/powerpoint/2010/main" val="2249114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“School Selection” page.</a:t>
            </a:r>
          </a:p>
        </p:txBody>
      </p:sp>
      <p:sp>
        <p:nvSpPr>
          <p:cNvPr id="4" name="Slide Number Placeholder 3"/>
          <p:cNvSpPr>
            <a:spLocks noGrp="1"/>
          </p:cNvSpPr>
          <p:nvPr>
            <p:ph type="sldNum" sz="quarter" idx="5"/>
          </p:nvPr>
        </p:nvSpPr>
        <p:spPr/>
        <p:txBody>
          <a:bodyPr/>
          <a:lstStyle/>
          <a:p>
            <a:pPr>
              <a:defRPr/>
            </a:pPr>
            <a:fld id="{9330DA5D-BD02-43DE-8963-5144EF7A9003}" type="slidenum">
              <a:rPr lang="en-US" smtClean="0"/>
              <a:pPr>
                <a:defRPr/>
              </a:pPr>
              <a:t>19</a:t>
            </a:fld>
            <a:endParaRPr lang="en-US" dirty="0"/>
          </a:p>
        </p:txBody>
      </p:sp>
    </p:spTree>
    <p:extLst>
      <p:ext uri="{BB962C8B-B14F-4D97-AF65-F5344CB8AC3E}">
        <p14:creationId xmlns:p14="http://schemas.microsoft.com/office/powerpoint/2010/main" val="1782862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503F5087-A45F-4F09-89F3-9B7A04414C74}" type="slidenum">
              <a:rPr lang="en-US" smtClean="0"/>
              <a:pPr>
                <a:defRPr/>
              </a:pPr>
              <a:t>2</a:t>
            </a:fld>
            <a:endParaRPr lang="en-US" dirty="0"/>
          </a:p>
        </p:txBody>
      </p:sp>
    </p:spTree>
    <p:extLst>
      <p:ext uri="{BB962C8B-B14F-4D97-AF65-F5344CB8AC3E}">
        <p14:creationId xmlns:p14="http://schemas.microsoft.com/office/powerpoint/2010/main" val="1981913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“School Selection Summary” page.</a:t>
            </a:r>
          </a:p>
        </p:txBody>
      </p:sp>
      <p:sp>
        <p:nvSpPr>
          <p:cNvPr id="4" name="Slide Number Placeholder 3"/>
          <p:cNvSpPr>
            <a:spLocks noGrp="1"/>
          </p:cNvSpPr>
          <p:nvPr>
            <p:ph type="sldNum" sz="quarter" idx="5"/>
          </p:nvPr>
        </p:nvSpPr>
        <p:spPr/>
        <p:txBody>
          <a:bodyPr/>
          <a:lstStyle/>
          <a:p>
            <a:pPr>
              <a:defRPr/>
            </a:pPr>
            <a:fld id="{F554A100-908B-4F1A-B0DC-7629DBE8119F}" type="slidenum">
              <a:rPr lang="en-US" smtClean="0"/>
              <a:pPr>
                <a:defRPr/>
              </a:pPr>
              <a:t>20</a:t>
            </a:fld>
            <a:endParaRPr lang="en-US" dirty="0"/>
          </a:p>
        </p:txBody>
      </p:sp>
    </p:spTree>
    <p:extLst>
      <p:ext uri="{BB962C8B-B14F-4D97-AF65-F5344CB8AC3E}">
        <p14:creationId xmlns:p14="http://schemas.microsoft.com/office/powerpoint/2010/main" val="1865239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“Dependency Determination” page.</a:t>
            </a:r>
          </a:p>
        </p:txBody>
      </p:sp>
      <p:sp>
        <p:nvSpPr>
          <p:cNvPr id="4" name="Slide Number Placeholder 3"/>
          <p:cNvSpPr>
            <a:spLocks noGrp="1"/>
          </p:cNvSpPr>
          <p:nvPr>
            <p:ph type="sldNum" sz="quarter" idx="5"/>
          </p:nvPr>
        </p:nvSpPr>
        <p:spPr/>
        <p:txBody>
          <a:bodyPr/>
          <a:lstStyle/>
          <a:p>
            <a:pPr>
              <a:defRPr/>
            </a:pPr>
            <a:fld id="{221BD334-7ACB-49C2-895D-BD445EA71D93}" type="slidenum">
              <a:rPr lang="en-US" smtClean="0"/>
              <a:pPr>
                <a:defRPr/>
              </a:pPr>
              <a:t>21</a:t>
            </a:fld>
            <a:endParaRPr lang="en-US" dirty="0"/>
          </a:p>
        </p:txBody>
      </p:sp>
    </p:spTree>
    <p:extLst>
      <p:ext uri="{BB962C8B-B14F-4D97-AF65-F5344CB8AC3E}">
        <p14:creationId xmlns:p14="http://schemas.microsoft.com/office/powerpoint/2010/main" val="1907419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“Dependency Status Results” page.</a:t>
            </a:r>
          </a:p>
          <a:p>
            <a:endParaRPr lang="en-US" altLang="en-US" dirty="0" smtClean="0"/>
          </a:p>
          <a:p>
            <a:r>
              <a:rPr lang="en-US" altLang="en-US" dirty="0" smtClean="0"/>
              <a:t>This page only displays if the applicant has been determined to be dependent.</a:t>
            </a:r>
          </a:p>
        </p:txBody>
      </p:sp>
      <p:sp>
        <p:nvSpPr>
          <p:cNvPr id="4" name="Slide Number Placeholder 3"/>
          <p:cNvSpPr>
            <a:spLocks noGrp="1"/>
          </p:cNvSpPr>
          <p:nvPr>
            <p:ph type="sldNum" sz="quarter" idx="5"/>
          </p:nvPr>
        </p:nvSpPr>
        <p:spPr/>
        <p:txBody>
          <a:bodyPr/>
          <a:lstStyle/>
          <a:p>
            <a:pPr>
              <a:defRPr/>
            </a:pPr>
            <a:fld id="{9CA89919-5456-4522-9FFA-7AF3A9836C6F}" type="slidenum">
              <a:rPr lang="en-US" smtClean="0"/>
              <a:pPr>
                <a:defRPr/>
              </a:pPr>
              <a:t>22</a:t>
            </a:fld>
            <a:endParaRPr lang="en-US" dirty="0"/>
          </a:p>
        </p:txBody>
      </p:sp>
    </p:spTree>
    <p:extLst>
      <p:ext uri="{BB962C8B-B14F-4D97-AF65-F5344CB8AC3E}">
        <p14:creationId xmlns:p14="http://schemas.microsoft.com/office/powerpoint/2010/main" val="2286171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“Parent Demographic Information” page.</a:t>
            </a:r>
          </a:p>
          <a:p>
            <a:endParaRPr lang="en-US" altLang="en-US" dirty="0" smtClean="0"/>
          </a:p>
        </p:txBody>
      </p:sp>
      <p:sp>
        <p:nvSpPr>
          <p:cNvPr id="4" name="Slide Number Placeholder 3"/>
          <p:cNvSpPr>
            <a:spLocks noGrp="1"/>
          </p:cNvSpPr>
          <p:nvPr>
            <p:ph type="sldNum" sz="quarter" idx="5"/>
          </p:nvPr>
        </p:nvSpPr>
        <p:spPr/>
        <p:txBody>
          <a:bodyPr/>
          <a:lstStyle/>
          <a:p>
            <a:pPr>
              <a:defRPr/>
            </a:pPr>
            <a:fld id="{28C79AD8-196B-42C8-B5D0-F0E1AF30FF2A}" type="slidenum">
              <a:rPr lang="en-US" smtClean="0"/>
              <a:pPr>
                <a:defRPr/>
              </a:pPr>
              <a:t>23</a:t>
            </a:fld>
            <a:endParaRPr lang="en-US" dirty="0"/>
          </a:p>
        </p:txBody>
      </p:sp>
    </p:spTree>
    <p:extLst>
      <p:ext uri="{BB962C8B-B14F-4D97-AF65-F5344CB8AC3E}">
        <p14:creationId xmlns:p14="http://schemas.microsoft.com/office/powerpoint/2010/main" val="2308045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“Parent Tax Information” page.</a:t>
            </a:r>
          </a:p>
          <a:p>
            <a:endParaRPr lang="en-US" altLang="en-US" dirty="0" smtClean="0"/>
          </a:p>
          <a:p>
            <a:r>
              <a:rPr lang="en-US" altLang="en-US" dirty="0" smtClean="0"/>
              <a:t>New for 2017-18, the 2015 tax information</a:t>
            </a:r>
            <a:r>
              <a:rPr lang="en-US" altLang="en-US" baseline="0" dirty="0" smtClean="0"/>
              <a:t> will be requested instead of the 2016 tax information. To emphasize this change for students and parents, an alert message will display indicating “</a:t>
            </a:r>
            <a:r>
              <a:rPr lang="en-US" altLang="en-US" b="1" baseline="0" dirty="0" smtClean="0"/>
              <a:t>Attention! </a:t>
            </a:r>
            <a:r>
              <a:rPr lang="en-US" altLang="en-US" baseline="0" dirty="0" smtClean="0"/>
              <a:t>You must provide financial information from your parents’ </a:t>
            </a:r>
            <a:r>
              <a:rPr lang="en-US" altLang="en-US" b="1" baseline="0" dirty="0" smtClean="0"/>
              <a:t>2015 tax return </a:t>
            </a:r>
            <a:r>
              <a:rPr lang="en-US" altLang="en-US" baseline="0" dirty="0" smtClean="0"/>
              <a:t>on the following pages.” </a:t>
            </a:r>
          </a:p>
          <a:p>
            <a:endParaRPr lang="en-US" altLang="en-US" baseline="0" dirty="0" smtClean="0"/>
          </a:p>
          <a:p>
            <a:r>
              <a:rPr lang="en-US" altLang="en-US" baseline="0" dirty="0" smtClean="0"/>
              <a:t>Additionally, the IRS Data Retrieval Tool (DRT) section of the application has been revised to make the following changes: </a:t>
            </a:r>
          </a:p>
          <a:p>
            <a:pPr marL="228600" indent="-228600">
              <a:buAutoNum type="arabicPeriod"/>
            </a:pPr>
            <a:r>
              <a:rPr lang="en-US" altLang="en-US" baseline="0" dirty="0" smtClean="0"/>
              <a:t>The “Did you, the parents, file taxes electronically in the last 3 weeks (or by mail in the last 11 weeks)?” question has been removed. </a:t>
            </a:r>
          </a:p>
          <a:p>
            <a:pPr marL="228600" indent="-228600">
              <a:buAutoNum type="arabicPeriod"/>
            </a:pPr>
            <a:r>
              <a:rPr lang="en-US" altLang="en-US" baseline="0" dirty="0" smtClean="0"/>
              <a:t>Parents will not be requested to provide their FSA ID (if not already provided) on the “Parent Tax Information” page prior to clicking “Link to IRS”</a:t>
            </a:r>
          </a:p>
          <a:p>
            <a:pPr marL="228600" indent="-228600">
              <a:buAutoNum type="arabicPeriod"/>
            </a:pPr>
            <a:r>
              <a:rPr lang="en-US" altLang="en-US" baseline="0" dirty="0" smtClean="0"/>
              <a:t>The Amended Tax Return and Foreign Tax Return questions have been revised to include 2015 as part of the question. </a:t>
            </a:r>
          </a:p>
          <a:p>
            <a:pPr marL="228600" indent="-228600">
              <a:buAutoNum type="arabicPeriod"/>
            </a:pPr>
            <a:r>
              <a:rPr lang="en-US" altLang="en-US" baseline="0" dirty="0" smtClean="0"/>
              <a:t>The definition of the 1040 X amended tax return can be found by following the link that was added to the question. </a:t>
            </a:r>
            <a:endParaRPr lang="en-US" altLang="en-US" dirty="0" smtClean="0"/>
          </a:p>
        </p:txBody>
      </p:sp>
      <p:sp>
        <p:nvSpPr>
          <p:cNvPr id="4" name="Slide Number Placeholder 3"/>
          <p:cNvSpPr>
            <a:spLocks noGrp="1"/>
          </p:cNvSpPr>
          <p:nvPr>
            <p:ph type="sldNum" sz="quarter" idx="5"/>
          </p:nvPr>
        </p:nvSpPr>
        <p:spPr/>
        <p:txBody>
          <a:bodyPr/>
          <a:lstStyle/>
          <a:p>
            <a:pPr>
              <a:defRPr/>
            </a:pPr>
            <a:fld id="{C8D9A0EF-EA8B-4D09-ABBF-9C3109E547B4}" type="slidenum">
              <a:rPr lang="en-US" smtClean="0"/>
              <a:pPr>
                <a:defRPr/>
              </a:pPr>
              <a:t>24</a:t>
            </a:fld>
            <a:endParaRPr lang="en-US" dirty="0"/>
          </a:p>
        </p:txBody>
      </p:sp>
    </p:spTree>
    <p:extLst>
      <p:ext uri="{BB962C8B-B14F-4D97-AF65-F5344CB8AC3E}">
        <p14:creationId xmlns:p14="http://schemas.microsoft.com/office/powerpoint/2010/main" val="4073254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“Leaving</a:t>
            </a:r>
            <a:r>
              <a:rPr lang="en-US" altLang="en-US" baseline="0" dirty="0" smtClean="0"/>
              <a:t> </a:t>
            </a:r>
            <a:r>
              <a:rPr lang="en-US" altLang="en-US" i="1" baseline="0" dirty="0" smtClean="0"/>
              <a:t>FAFSA on the Web</a:t>
            </a:r>
            <a:r>
              <a:rPr lang="en-US" altLang="en-US" dirty="0" smtClean="0"/>
              <a:t>” page.</a:t>
            </a:r>
          </a:p>
          <a:p>
            <a:endParaRPr lang="en-US" altLang="en-US" dirty="0" smtClean="0"/>
          </a:p>
          <a:p>
            <a:r>
              <a:rPr lang="en-US" altLang="en-US" dirty="0" smtClean="0"/>
              <a:t>The</a:t>
            </a:r>
            <a:r>
              <a:rPr lang="en-US" altLang="en-US" baseline="0" dirty="0" smtClean="0"/>
              <a:t> “Leaving </a:t>
            </a:r>
            <a:r>
              <a:rPr lang="en-US" altLang="en-US" i="1" baseline="0" dirty="0" smtClean="0"/>
              <a:t>FAFSA on the Web</a:t>
            </a:r>
            <a:r>
              <a:rPr lang="en-US" altLang="en-US" baseline="0" dirty="0" smtClean="0"/>
              <a:t>” page has been revised to provide information on how to utilize the IRS DRT and what will occur if they opt to not use the IRS DRT. This page has been revised to request the parent’s FSA ID to access the IRS DRT.</a:t>
            </a:r>
            <a:endParaRPr lang="en-US" altLang="en-US" dirty="0" smtClean="0"/>
          </a:p>
        </p:txBody>
      </p:sp>
      <p:sp>
        <p:nvSpPr>
          <p:cNvPr id="4" name="Slide Number Placeholder 3"/>
          <p:cNvSpPr>
            <a:spLocks noGrp="1"/>
          </p:cNvSpPr>
          <p:nvPr>
            <p:ph type="sldNum" sz="quarter" idx="5"/>
          </p:nvPr>
        </p:nvSpPr>
        <p:spPr/>
        <p:txBody>
          <a:bodyPr/>
          <a:lstStyle/>
          <a:p>
            <a:pPr>
              <a:defRPr/>
            </a:pPr>
            <a:fld id="{C8D9A0EF-EA8B-4D09-ABBF-9C3109E547B4}" type="slidenum">
              <a:rPr lang="en-US" smtClean="0"/>
              <a:pPr>
                <a:defRPr/>
              </a:pPr>
              <a:t>25</a:t>
            </a:fld>
            <a:endParaRPr lang="en-US" dirty="0"/>
          </a:p>
        </p:txBody>
      </p:sp>
    </p:spTree>
    <p:extLst>
      <p:ext uri="{BB962C8B-B14F-4D97-AF65-F5344CB8AC3E}">
        <p14:creationId xmlns:p14="http://schemas.microsoft.com/office/powerpoint/2010/main" val="4032479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Warning text appears as the 2017-18 IRS DRT site is displayed.</a:t>
            </a:r>
          </a:p>
        </p:txBody>
      </p:sp>
      <p:sp>
        <p:nvSpPr>
          <p:cNvPr id="4" name="Slide Number Placeholder 3"/>
          <p:cNvSpPr>
            <a:spLocks noGrp="1"/>
          </p:cNvSpPr>
          <p:nvPr>
            <p:ph type="sldNum" sz="quarter" idx="5"/>
          </p:nvPr>
        </p:nvSpPr>
        <p:spPr/>
        <p:txBody>
          <a:bodyPr/>
          <a:lstStyle/>
          <a:p>
            <a:pPr>
              <a:defRPr/>
            </a:pPr>
            <a:fld id="{E7A8AA9D-23ED-4138-A6D1-A0A9E8C2E110}" type="slidenum">
              <a:rPr lang="en-US" smtClean="0"/>
              <a:pPr>
                <a:defRPr/>
              </a:pPr>
              <a:t>26</a:t>
            </a:fld>
            <a:endParaRPr lang="en-US" dirty="0"/>
          </a:p>
        </p:txBody>
      </p:sp>
    </p:spTree>
    <p:extLst>
      <p:ext uri="{BB962C8B-B14F-4D97-AF65-F5344CB8AC3E}">
        <p14:creationId xmlns:p14="http://schemas.microsoft.com/office/powerpoint/2010/main" val="3297482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1, containing user demographic information.</a:t>
            </a:r>
          </a:p>
          <a:p>
            <a:endParaRPr lang="en-US" altLang="en-US" dirty="0" smtClean="0"/>
          </a:p>
          <a:p>
            <a:r>
              <a:rPr lang="en-US" altLang="en-US" dirty="0" smtClean="0"/>
              <a:t>Even though the fields at the top are pre-filled based on FAFSA responses, the first name, last name, date of birth, and the filing status can be updated on this page. The Social Security Number cannot be updated.</a:t>
            </a:r>
          </a:p>
        </p:txBody>
      </p:sp>
      <p:sp>
        <p:nvSpPr>
          <p:cNvPr id="4" name="Slide Number Placeholder 3"/>
          <p:cNvSpPr>
            <a:spLocks noGrp="1"/>
          </p:cNvSpPr>
          <p:nvPr>
            <p:ph type="sldNum" sz="quarter" idx="5"/>
          </p:nvPr>
        </p:nvSpPr>
        <p:spPr/>
        <p:txBody>
          <a:bodyPr/>
          <a:lstStyle/>
          <a:p>
            <a:pPr>
              <a:defRPr/>
            </a:pPr>
            <a:fld id="{0BE1E36A-6EB7-4188-908B-D74AC29EB392}" type="slidenum">
              <a:rPr lang="en-US" smtClean="0"/>
              <a:pPr>
                <a:defRPr/>
              </a:pPr>
              <a:t>27</a:t>
            </a:fld>
            <a:endParaRPr lang="en-US" dirty="0"/>
          </a:p>
        </p:txBody>
      </p:sp>
    </p:spTree>
    <p:extLst>
      <p:ext uri="{BB962C8B-B14F-4D97-AF65-F5344CB8AC3E}">
        <p14:creationId xmlns:p14="http://schemas.microsoft.com/office/powerpoint/2010/main" val="1143456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1, containing user demographic information (continued, updated with user information). The user can click “Submit” to retrieve IRS data, or “Return to FAFSA” to discontinue use of the IRS DRT and return to FOTW.</a:t>
            </a:r>
          </a:p>
        </p:txBody>
      </p:sp>
      <p:sp>
        <p:nvSpPr>
          <p:cNvPr id="4" name="Slide Number Placeholder 3"/>
          <p:cNvSpPr>
            <a:spLocks noGrp="1"/>
          </p:cNvSpPr>
          <p:nvPr>
            <p:ph type="sldNum" sz="quarter" idx="5"/>
          </p:nvPr>
        </p:nvSpPr>
        <p:spPr/>
        <p:txBody>
          <a:bodyPr/>
          <a:lstStyle/>
          <a:p>
            <a:pPr>
              <a:defRPr/>
            </a:pPr>
            <a:fld id="{19EAEFFC-5FD5-4C6E-8C49-453EE7E6767E}" type="slidenum">
              <a:rPr lang="en-US" smtClean="0"/>
              <a:pPr>
                <a:defRPr/>
              </a:pPr>
              <a:t>28</a:t>
            </a:fld>
            <a:endParaRPr lang="en-US" dirty="0"/>
          </a:p>
        </p:txBody>
      </p:sp>
    </p:spTree>
    <p:extLst>
      <p:ext uri="{BB962C8B-B14F-4D97-AF65-F5344CB8AC3E}">
        <p14:creationId xmlns:p14="http://schemas.microsoft.com/office/powerpoint/2010/main" val="93720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2, containing user-specific IRS data. </a:t>
            </a:r>
          </a:p>
          <a:p>
            <a:endParaRPr lang="en-US" altLang="en-US" dirty="0" smtClean="0"/>
          </a:p>
          <a:p>
            <a:r>
              <a:rPr lang="en-US" altLang="en-US" dirty="0" smtClean="0"/>
              <a:t>The user can check the “Transfer My Tax Information…” box and click “Transfer Now” to carry this data back into </a:t>
            </a:r>
            <a:r>
              <a:rPr lang="en-US" altLang="en-US" i="0" dirty="0" smtClean="0"/>
              <a:t>FOTW</a:t>
            </a:r>
            <a:r>
              <a:rPr lang="en-US" altLang="en-US" dirty="0" smtClean="0"/>
              <a:t>.</a:t>
            </a:r>
          </a:p>
          <a:p>
            <a:endParaRPr lang="en-US" altLang="en-US" dirty="0" smtClean="0"/>
          </a:p>
          <a:p>
            <a:r>
              <a:rPr lang="en-US" altLang="en-US" dirty="0" smtClean="0"/>
              <a:t>The user can check the “Do Not Transfer…” box and click “Do Not Transfer” to discontinue use of the IRS DRT and return to FOTW.</a:t>
            </a:r>
          </a:p>
          <a:p>
            <a:endParaRPr lang="en-US" altLang="en-US" dirty="0" smtClean="0"/>
          </a:p>
          <a:p>
            <a:r>
              <a:rPr lang="en-US" altLang="en-US" dirty="0" smtClean="0"/>
              <a:t>The user can click the “Print this page” icon in order to print the data that is displayed on this page.</a:t>
            </a:r>
          </a:p>
        </p:txBody>
      </p:sp>
      <p:sp>
        <p:nvSpPr>
          <p:cNvPr id="4" name="Slide Number Placeholder 3"/>
          <p:cNvSpPr>
            <a:spLocks noGrp="1"/>
          </p:cNvSpPr>
          <p:nvPr>
            <p:ph type="sldNum" sz="quarter" idx="5"/>
          </p:nvPr>
        </p:nvSpPr>
        <p:spPr/>
        <p:txBody>
          <a:bodyPr/>
          <a:lstStyle/>
          <a:p>
            <a:pPr>
              <a:defRPr/>
            </a:pPr>
            <a:fld id="{99EF16F5-45B4-4287-B192-DF562346E058}" type="slidenum">
              <a:rPr lang="en-US" smtClean="0"/>
              <a:pPr>
                <a:defRPr/>
              </a:pPr>
              <a:t>29</a:t>
            </a:fld>
            <a:endParaRPr lang="en-US" dirty="0"/>
          </a:p>
        </p:txBody>
      </p:sp>
    </p:spTree>
    <p:extLst>
      <p:ext uri="{BB962C8B-B14F-4D97-AF65-F5344CB8AC3E}">
        <p14:creationId xmlns:p14="http://schemas.microsoft.com/office/powerpoint/2010/main" val="50529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72CED9E6-0AF6-4976-90EC-9A03C2B4A842}" type="slidenum">
              <a:rPr lang="en-US" smtClean="0"/>
              <a:pPr>
                <a:defRPr/>
              </a:pPr>
              <a:t>3</a:t>
            </a:fld>
            <a:endParaRPr lang="en-US" dirty="0"/>
          </a:p>
        </p:txBody>
      </p:sp>
    </p:spTree>
    <p:extLst>
      <p:ext uri="{BB962C8B-B14F-4D97-AF65-F5344CB8AC3E}">
        <p14:creationId xmlns:p14="http://schemas.microsoft.com/office/powerpoint/2010/main" val="951432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“Parent Financial Information” page.</a:t>
            </a:r>
          </a:p>
          <a:p>
            <a:endParaRPr lang="en-US" altLang="en-US" dirty="0" smtClean="0"/>
          </a:p>
          <a:p>
            <a:r>
              <a:rPr lang="en-US" altLang="en-US" dirty="0" smtClean="0"/>
              <a:t>“Medicaid” has bee</a:t>
            </a:r>
            <a:r>
              <a:rPr lang="en-US" altLang="en-US" baseline="0" dirty="0" smtClean="0"/>
              <a:t>n added as an option under the Federal Means Tested Benefits. On all output documents, this will be listed as part of the Supplemental Security Income (SSI) response. </a:t>
            </a:r>
          </a:p>
          <a:p>
            <a:endParaRPr lang="en-US" altLang="en-US" baseline="0" dirty="0" smtClean="0"/>
          </a:p>
          <a:p>
            <a:r>
              <a:rPr lang="en-US" altLang="en-US" baseline="0" dirty="0" smtClean="0"/>
              <a:t>“School” has been added as part of the “Free or Reduced Price School Lunch” question. </a:t>
            </a:r>
            <a:endParaRPr lang="en-US" altLang="en-US" dirty="0" smtClean="0"/>
          </a:p>
        </p:txBody>
      </p:sp>
      <p:sp>
        <p:nvSpPr>
          <p:cNvPr id="4" name="Slide Number Placeholder 3"/>
          <p:cNvSpPr>
            <a:spLocks noGrp="1"/>
          </p:cNvSpPr>
          <p:nvPr>
            <p:ph type="sldNum" sz="quarter" idx="5"/>
          </p:nvPr>
        </p:nvSpPr>
        <p:spPr/>
        <p:txBody>
          <a:bodyPr/>
          <a:lstStyle/>
          <a:p>
            <a:pPr>
              <a:defRPr/>
            </a:pPr>
            <a:fld id="{76C6D2FA-6AAD-43C8-84F7-48E80E2F9C64}" type="slidenum">
              <a:rPr lang="en-US" smtClean="0"/>
              <a:pPr>
                <a:defRPr/>
              </a:pPr>
              <a:t>30</a:t>
            </a:fld>
            <a:endParaRPr lang="en-US" dirty="0"/>
          </a:p>
        </p:txBody>
      </p:sp>
    </p:spTree>
    <p:extLst>
      <p:ext uri="{BB962C8B-B14F-4D97-AF65-F5344CB8AC3E}">
        <p14:creationId xmlns:p14="http://schemas.microsoft.com/office/powerpoint/2010/main" val="1866575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top half of the 2017-18 “Parent Financial Information continued” page. The bottom half of the page is continued on the next slide.</a:t>
            </a:r>
          </a:p>
          <a:p>
            <a:endParaRPr lang="en-US" altLang="en-US" dirty="0" smtClean="0"/>
          </a:p>
          <a:p>
            <a:r>
              <a:rPr lang="en-US" altLang="en-US" dirty="0" smtClean="0"/>
              <a:t>The “Additional Financial Information” section was updated</a:t>
            </a:r>
            <a:r>
              <a:rPr lang="en-US" altLang="en-US" baseline="0" dirty="0" smtClean="0"/>
              <a:t> to include “2015” for clarity. </a:t>
            </a:r>
            <a:endParaRPr lang="en-US" altLang="en-US" dirty="0" smtClean="0"/>
          </a:p>
        </p:txBody>
      </p:sp>
      <p:sp>
        <p:nvSpPr>
          <p:cNvPr id="4" name="Slide Number Placeholder 3"/>
          <p:cNvSpPr>
            <a:spLocks noGrp="1"/>
          </p:cNvSpPr>
          <p:nvPr>
            <p:ph type="sldNum" sz="quarter" idx="5"/>
          </p:nvPr>
        </p:nvSpPr>
        <p:spPr/>
        <p:txBody>
          <a:bodyPr/>
          <a:lstStyle/>
          <a:p>
            <a:pPr>
              <a:defRPr/>
            </a:pPr>
            <a:fld id="{15244539-FB76-44CB-A5EC-C16D0D32A049}" type="slidenum">
              <a:rPr lang="en-US" smtClean="0"/>
              <a:pPr>
                <a:defRPr/>
              </a:pPr>
              <a:t>31</a:t>
            </a:fld>
            <a:endParaRPr lang="en-US" dirty="0"/>
          </a:p>
        </p:txBody>
      </p:sp>
    </p:spTree>
    <p:extLst>
      <p:ext uri="{BB962C8B-B14F-4D97-AF65-F5344CB8AC3E}">
        <p14:creationId xmlns:p14="http://schemas.microsoft.com/office/powerpoint/2010/main" val="3481607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bottom half of the 2017-18 “Parent Financial Information continued” page.</a:t>
            </a:r>
          </a:p>
          <a:p>
            <a:endParaRPr lang="en-US" alt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The “Untaxed Income” section was updated</a:t>
            </a:r>
            <a:r>
              <a:rPr lang="en-US" altLang="en-US" baseline="0" dirty="0" smtClean="0"/>
              <a:t> to include “2015” for clarity. </a:t>
            </a:r>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9574809D-34DD-4455-B1EE-BA65B4CF6C98}" type="slidenum">
              <a:rPr lang="en-US" smtClean="0"/>
              <a:pPr>
                <a:defRPr/>
              </a:pPr>
              <a:t>32</a:t>
            </a:fld>
            <a:endParaRPr lang="en-US" dirty="0"/>
          </a:p>
        </p:txBody>
      </p:sp>
    </p:spTree>
    <p:extLst>
      <p:ext uri="{BB962C8B-B14F-4D97-AF65-F5344CB8AC3E}">
        <p14:creationId xmlns:p14="http://schemas.microsoft.com/office/powerpoint/2010/main" val="4264694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bottom half of the 2017-18 “Parent Financial Information continued” page.</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58E9BD58-9DB2-4B5B-AABB-8FA6CFEFA838}" type="slidenum">
              <a:rPr lang="en-US" smtClean="0"/>
              <a:pPr>
                <a:defRPr/>
              </a:pPr>
              <a:t>33</a:t>
            </a:fld>
            <a:endParaRPr lang="en-US" dirty="0"/>
          </a:p>
        </p:txBody>
      </p:sp>
    </p:spTree>
    <p:extLst>
      <p:ext uri="{BB962C8B-B14F-4D97-AF65-F5344CB8AC3E}">
        <p14:creationId xmlns:p14="http://schemas.microsoft.com/office/powerpoint/2010/main" val="3527150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Tax information” page.</a:t>
            </a:r>
          </a:p>
          <a:p>
            <a:endParaRPr lang="en-US" altLang="en-US" dirty="0" smtClean="0"/>
          </a:p>
          <a:p>
            <a:r>
              <a:rPr lang="en-US" altLang="en-US" dirty="0" smtClean="0"/>
              <a:t>New for 2017-18, the 2015 tax information</a:t>
            </a:r>
            <a:r>
              <a:rPr lang="en-US" altLang="en-US" baseline="0" dirty="0" smtClean="0"/>
              <a:t> will be requested instead of the 2016 tax information. To emphasize this change for students and parents, an alert message will display indicating “</a:t>
            </a:r>
            <a:r>
              <a:rPr lang="en-US" altLang="en-US" b="1" baseline="0" dirty="0" smtClean="0"/>
              <a:t>Attention! </a:t>
            </a:r>
            <a:r>
              <a:rPr lang="en-US" altLang="en-US" baseline="0" dirty="0" smtClean="0"/>
              <a:t>You must provide financial information from your </a:t>
            </a:r>
            <a:r>
              <a:rPr lang="en-US" altLang="en-US" b="1" baseline="0" dirty="0" smtClean="0"/>
              <a:t>2015 tax return </a:t>
            </a:r>
            <a:r>
              <a:rPr lang="en-US" altLang="en-US" baseline="0" dirty="0" smtClean="0"/>
              <a:t>on the following pages.” </a:t>
            </a:r>
          </a:p>
          <a:p>
            <a:endParaRPr lang="en-US" altLang="en-US" baseline="0" dirty="0" smtClean="0"/>
          </a:p>
          <a:p>
            <a:r>
              <a:rPr lang="en-US" altLang="en-US" baseline="0" dirty="0" smtClean="0"/>
              <a:t>Additionally, the IRS DRT section of the application has been revised to make the following changes: </a:t>
            </a:r>
          </a:p>
          <a:p>
            <a:pPr marL="228600" indent="-228600">
              <a:buAutoNum type="arabicPeriod"/>
            </a:pPr>
            <a:r>
              <a:rPr lang="en-US" altLang="en-US" baseline="0" dirty="0" smtClean="0"/>
              <a:t>The “Did you file taxes electronically in the last 3 weeks (or by mail in the last 11 weeks)?” question has been removed. </a:t>
            </a:r>
          </a:p>
          <a:p>
            <a:pPr marL="228600" indent="-228600">
              <a:buAutoNum type="arabicPeriod"/>
            </a:pPr>
            <a:r>
              <a:rPr lang="en-US" altLang="en-US" baseline="0" dirty="0" smtClean="0"/>
              <a:t>Students will not be requested to provide their FSA ID (if not already provided) on the Student Tax Information page prior to clicking “Link to IRS”</a:t>
            </a:r>
          </a:p>
          <a:p>
            <a:pPr marL="685800" lvl="1" indent="-228600">
              <a:buAutoNum type="arabicPeriod"/>
            </a:pPr>
            <a:r>
              <a:rPr lang="en-US" altLang="en-US" baseline="0" dirty="0" smtClean="0"/>
              <a:t>The student should click “Link to IRS” rather than “Next” on this page. </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altLang="en-US" baseline="0" dirty="0" smtClean="0"/>
              <a:t>The Amended Tax Return and Foreign Tax Return questions have been revised to include 2015 as part of the question. </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altLang="en-US" baseline="0" dirty="0" smtClean="0"/>
              <a:t>The definition of the 1040 X amended tax return can be found by following the link that was added to the question. </a:t>
            </a:r>
            <a:endParaRPr lang="en-US" altLang="en-US" dirty="0" smtClean="0"/>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endParaRPr lang="en-US" altLang="en-US" dirty="0" smtClean="0"/>
          </a:p>
        </p:txBody>
      </p:sp>
      <p:sp>
        <p:nvSpPr>
          <p:cNvPr id="4" name="Slide Number Placeholder 3"/>
          <p:cNvSpPr>
            <a:spLocks noGrp="1"/>
          </p:cNvSpPr>
          <p:nvPr>
            <p:ph type="sldNum" sz="quarter" idx="5"/>
          </p:nvPr>
        </p:nvSpPr>
        <p:spPr/>
        <p:txBody>
          <a:bodyPr/>
          <a:lstStyle/>
          <a:p>
            <a:pPr>
              <a:defRPr/>
            </a:pPr>
            <a:fld id="{4193CE03-3228-4513-9F2F-01900B21A12F}" type="slidenum">
              <a:rPr lang="en-US" smtClean="0"/>
              <a:pPr>
                <a:defRPr/>
              </a:pPr>
              <a:t>34</a:t>
            </a:fld>
            <a:endParaRPr lang="en-US" dirty="0"/>
          </a:p>
        </p:txBody>
      </p:sp>
    </p:spTree>
    <p:extLst>
      <p:ext uri="{BB962C8B-B14F-4D97-AF65-F5344CB8AC3E}">
        <p14:creationId xmlns:p14="http://schemas.microsoft.com/office/powerpoint/2010/main" val="2020511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“Leaving </a:t>
            </a:r>
            <a:r>
              <a:rPr lang="en-US" altLang="en-US" i="1" dirty="0" smtClean="0"/>
              <a:t>FAFSA on the Web</a:t>
            </a:r>
            <a:r>
              <a:rPr lang="en-US" altLang="en-US" dirty="0" smtClean="0"/>
              <a:t>” page, displayed when the student is going to the IRS Web site.</a:t>
            </a:r>
          </a:p>
          <a:p>
            <a:endParaRPr lang="en-US" altLang="en-US" dirty="0" smtClean="0"/>
          </a:p>
          <a:p>
            <a:r>
              <a:rPr lang="en-US" altLang="en-US" dirty="0" smtClean="0"/>
              <a:t>The</a:t>
            </a:r>
            <a:r>
              <a:rPr lang="en-US" altLang="en-US" baseline="0" dirty="0" smtClean="0"/>
              <a:t> “Leaving </a:t>
            </a:r>
            <a:r>
              <a:rPr lang="en-US" altLang="en-US" i="1" baseline="0" dirty="0" smtClean="0"/>
              <a:t>FAFSA on the Web</a:t>
            </a:r>
            <a:r>
              <a:rPr lang="en-US" altLang="en-US" baseline="0" dirty="0" smtClean="0"/>
              <a:t>” page has been revised to provide information on how to utilize the IRS DRT and what will occur if they opt to not use the IRS DRT. </a:t>
            </a:r>
          </a:p>
          <a:p>
            <a:endParaRPr lang="en-US" altLang="en-US" dirty="0" smtClean="0"/>
          </a:p>
          <a:p>
            <a:r>
              <a:rPr lang="en-US" altLang="en-US" dirty="0" smtClean="0"/>
              <a:t>In this case, the FSA ID for the student was</a:t>
            </a:r>
            <a:r>
              <a:rPr lang="en-US" altLang="en-US" baseline="0" dirty="0" smtClean="0"/>
              <a:t> entered when logging into their FAFSA, so it is not requested on this page. </a:t>
            </a:r>
            <a:endParaRPr lang="en-US" altLang="en-US" dirty="0" smtClean="0"/>
          </a:p>
        </p:txBody>
      </p:sp>
      <p:sp>
        <p:nvSpPr>
          <p:cNvPr id="4" name="Slide Number Placeholder 3"/>
          <p:cNvSpPr>
            <a:spLocks noGrp="1"/>
          </p:cNvSpPr>
          <p:nvPr>
            <p:ph type="sldNum" sz="quarter" idx="5"/>
          </p:nvPr>
        </p:nvSpPr>
        <p:spPr/>
        <p:txBody>
          <a:bodyPr/>
          <a:lstStyle/>
          <a:p>
            <a:pPr>
              <a:defRPr/>
            </a:pPr>
            <a:fld id="{7CB8C8C7-4DD0-496D-92A5-B4B25E69052F}" type="slidenum">
              <a:rPr lang="en-US" smtClean="0"/>
              <a:pPr>
                <a:defRPr/>
              </a:pPr>
              <a:t>35</a:t>
            </a:fld>
            <a:endParaRPr lang="en-US" dirty="0"/>
          </a:p>
        </p:txBody>
      </p:sp>
    </p:spTree>
    <p:extLst>
      <p:ext uri="{BB962C8B-B14F-4D97-AF65-F5344CB8AC3E}">
        <p14:creationId xmlns:p14="http://schemas.microsoft.com/office/powerpoint/2010/main" val="301589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Warning text appears as the 2017-18 IRS DRT site is displayed.</a:t>
            </a:r>
          </a:p>
        </p:txBody>
      </p:sp>
      <p:sp>
        <p:nvSpPr>
          <p:cNvPr id="4" name="Slide Number Placeholder 3"/>
          <p:cNvSpPr>
            <a:spLocks noGrp="1"/>
          </p:cNvSpPr>
          <p:nvPr>
            <p:ph type="sldNum" sz="quarter" idx="5"/>
          </p:nvPr>
        </p:nvSpPr>
        <p:spPr/>
        <p:txBody>
          <a:bodyPr/>
          <a:lstStyle/>
          <a:p>
            <a:pPr>
              <a:defRPr/>
            </a:pPr>
            <a:fld id="{AB15DD7B-6B02-4CA6-B99C-A2E526A1F467}" type="slidenum">
              <a:rPr lang="en-US" smtClean="0"/>
              <a:pPr>
                <a:defRPr/>
              </a:pPr>
              <a:t>36</a:t>
            </a:fld>
            <a:endParaRPr lang="en-US" dirty="0"/>
          </a:p>
        </p:txBody>
      </p:sp>
    </p:spTree>
    <p:extLst>
      <p:ext uri="{BB962C8B-B14F-4D97-AF65-F5344CB8AC3E}">
        <p14:creationId xmlns:p14="http://schemas.microsoft.com/office/powerpoint/2010/main" val="294451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1, containing user demographic information.</a:t>
            </a:r>
          </a:p>
          <a:p>
            <a:endParaRPr lang="en-US" altLang="en-US" dirty="0" smtClean="0"/>
          </a:p>
          <a:p>
            <a:r>
              <a:rPr lang="en-US" altLang="en-US" dirty="0" smtClean="0"/>
              <a:t>Even though the fields at the top are pre-filled based on FAFSA responses, the first name, last name, date of birth and the filing status can be updated on this page. The Social Security Number cannot be updated.</a:t>
            </a:r>
          </a:p>
        </p:txBody>
      </p:sp>
      <p:sp>
        <p:nvSpPr>
          <p:cNvPr id="4" name="Slide Number Placeholder 3"/>
          <p:cNvSpPr>
            <a:spLocks noGrp="1"/>
          </p:cNvSpPr>
          <p:nvPr>
            <p:ph type="sldNum" sz="quarter" idx="5"/>
          </p:nvPr>
        </p:nvSpPr>
        <p:spPr/>
        <p:txBody>
          <a:bodyPr/>
          <a:lstStyle/>
          <a:p>
            <a:pPr>
              <a:defRPr/>
            </a:pPr>
            <a:fld id="{6F576E0D-EEC9-44EF-B4A4-88E87E98B38A}" type="slidenum">
              <a:rPr lang="en-US" smtClean="0"/>
              <a:pPr>
                <a:defRPr/>
              </a:pPr>
              <a:t>37</a:t>
            </a:fld>
            <a:endParaRPr lang="en-US" dirty="0"/>
          </a:p>
        </p:txBody>
      </p:sp>
    </p:spTree>
    <p:extLst>
      <p:ext uri="{BB962C8B-B14F-4D97-AF65-F5344CB8AC3E}">
        <p14:creationId xmlns:p14="http://schemas.microsoft.com/office/powerpoint/2010/main" val="2714843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1, containing user demographic information (continued, updated with user information). The user can click “Submit” to retrieve IRS data, or “Return to FAFSA” to discontinue use of the IRS DRT and return to FOTW.</a:t>
            </a:r>
          </a:p>
        </p:txBody>
      </p:sp>
      <p:sp>
        <p:nvSpPr>
          <p:cNvPr id="4" name="Slide Number Placeholder 3"/>
          <p:cNvSpPr>
            <a:spLocks noGrp="1"/>
          </p:cNvSpPr>
          <p:nvPr>
            <p:ph type="sldNum" sz="quarter" idx="5"/>
          </p:nvPr>
        </p:nvSpPr>
        <p:spPr/>
        <p:txBody>
          <a:bodyPr/>
          <a:lstStyle/>
          <a:p>
            <a:pPr>
              <a:defRPr/>
            </a:pPr>
            <a:fld id="{D88F0D03-C8D8-459F-89BF-BBAD26C0565E}" type="slidenum">
              <a:rPr lang="en-US" smtClean="0"/>
              <a:pPr>
                <a:defRPr/>
              </a:pPr>
              <a:t>38</a:t>
            </a:fld>
            <a:endParaRPr lang="en-US" dirty="0"/>
          </a:p>
        </p:txBody>
      </p:sp>
    </p:spTree>
    <p:extLst>
      <p:ext uri="{BB962C8B-B14F-4D97-AF65-F5344CB8AC3E}">
        <p14:creationId xmlns:p14="http://schemas.microsoft.com/office/powerpoint/2010/main" val="4154808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2, containing user-specific IRS data. </a:t>
            </a:r>
          </a:p>
          <a:p>
            <a:endParaRPr lang="en-US" altLang="en-US" dirty="0" smtClean="0"/>
          </a:p>
          <a:p>
            <a:r>
              <a:rPr lang="en-US" altLang="en-US" dirty="0" smtClean="0"/>
              <a:t>The user can check the “Transfer My Tax Information…” box and click “Transfer Now” to carry this data back into</a:t>
            </a:r>
            <a:r>
              <a:rPr lang="en-US" altLang="en-US" baseline="0" dirty="0" smtClean="0"/>
              <a:t> FOTW</a:t>
            </a:r>
            <a:r>
              <a:rPr lang="en-US" altLang="en-US" dirty="0" smtClean="0"/>
              <a:t>.</a:t>
            </a:r>
          </a:p>
          <a:p>
            <a:endParaRPr lang="en-US" altLang="en-US" dirty="0" smtClean="0"/>
          </a:p>
          <a:p>
            <a:r>
              <a:rPr lang="en-US" altLang="en-US" dirty="0" smtClean="0"/>
              <a:t>The user can check the “Do Not Transfer…” box and click “Do Not Transfer” to discontinue use of the IRS DRT and return to FOTW.</a:t>
            </a:r>
          </a:p>
          <a:p>
            <a:endParaRPr lang="en-US" altLang="en-US" dirty="0" smtClean="0"/>
          </a:p>
          <a:p>
            <a:r>
              <a:rPr lang="en-US" altLang="en-US" dirty="0" smtClean="0"/>
              <a:t>The user can click the “Print this page” icon in order to print the data that is displayed on this page.</a:t>
            </a:r>
          </a:p>
        </p:txBody>
      </p:sp>
      <p:sp>
        <p:nvSpPr>
          <p:cNvPr id="4" name="Slide Number Placeholder 3"/>
          <p:cNvSpPr>
            <a:spLocks noGrp="1"/>
          </p:cNvSpPr>
          <p:nvPr>
            <p:ph type="sldNum" sz="quarter" idx="5"/>
          </p:nvPr>
        </p:nvSpPr>
        <p:spPr/>
        <p:txBody>
          <a:bodyPr/>
          <a:lstStyle/>
          <a:p>
            <a:pPr>
              <a:defRPr/>
            </a:pPr>
            <a:fld id="{285C9665-DA6A-43FC-A3F9-3AE08A295015}" type="slidenum">
              <a:rPr lang="en-US" smtClean="0"/>
              <a:pPr>
                <a:defRPr/>
              </a:pPr>
              <a:t>39</a:t>
            </a:fld>
            <a:endParaRPr lang="en-US" dirty="0"/>
          </a:p>
        </p:txBody>
      </p:sp>
    </p:spTree>
    <p:extLst>
      <p:ext uri="{BB962C8B-B14F-4D97-AF65-F5344CB8AC3E}">
        <p14:creationId xmlns:p14="http://schemas.microsoft.com/office/powerpoint/2010/main" val="410011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8198FD75-89D9-4997-8706-546D5ED96B9A}" type="slidenum">
              <a:rPr lang="en-US" smtClean="0"/>
              <a:pPr>
                <a:defRPr/>
              </a:pPr>
              <a:t>4</a:t>
            </a:fld>
            <a:endParaRPr lang="en-US" dirty="0"/>
          </a:p>
        </p:txBody>
      </p:sp>
    </p:spTree>
    <p:extLst>
      <p:ext uri="{BB962C8B-B14F-4D97-AF65-F5344CB8AC3E}">
        <p14:creationId xmlns:p14="http://schemas.microsoft.com/office/powerpoint/2010/main" val="3601149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xfrm>
            <a:off x="276225" y="4416425"/>
            <a:ext cx="63817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Financial Information” page.</a:t>
            </a:r>
          </a:p>
        </p:txBody>
      </p:sp>
      <p:sp>
        <p:nvSpPr>
          <p:cNvPr id="4" name="Slide Number Placeholder 3"/>
          <p:cNvSpPr>
            <a:spLocks noGrp="1"/>
          </p:cNvSpPr>
          <p:nvPr>
            <p:ph type="sldNum" sz="quarter" idx="5"/>
          </p:nvPr>
        </p:nvSpPr>
        <p:spPr/>
        <p:txBody>
          <a:bodyPr/>
          <a:lstStyle/>
          <a:p>
            <a:pPr>
              <a:defRPr/>
            </a:pPr>
            <a:fld id="{1BB39075-63D2-4E45-8EEF-925755CC1215}" type="slidenum">
              <a:rPr lang="en-US" smtClean="0"/>
              <a:pPr>
                <a:defRPr/>
              </a:pPr>
              <a:t>40</a:t>
            </a:fld>
            <a:endParaRPr lang="en-US" dirty="0"/>
          </a:p>
        </p:txBody>
      </p:sp>
    </p:spTree>
    <p:extLst>
      <p:ext uri="{BB962C8B-B14F-4D97-AF65-F5344CB8AC3E}">
        <p14:creationId xmlns:p14="http://schemas.microsoft.com/office/powerpoint/2010/main" val="3475925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Top half of the 2017-18 “Student Financial Information continued” page. Bottom half of the page is continued on the next slide.</a:t>
            </a:r>
          </a:p>
          <a:p>
            <a:endParaRPr lang="en-US" alt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smtClean="0"/>
              <a:t>The “Additional Financial Information” section was updated</a:t>
            </a:r>
            <a:r>
              <a:rPr lang="en-US" altLang="en-US" baseline="0" smtClean="0"/>
              <a:t> to include “2015” for clarity. </a:t>
            </a:r>
            <a:endParaRPr lang="en-US" altLang="en-US"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4E8E21BE-D802-4EA2-ADC1-45E6DF24644B}" type="slidenum">
              <a:rPr lang="en-US" smtClean="0"/>
              <a:pPr>
                <a:defRPr/>
              </a:pPr>
              <a:t>41</a:t>
            </a:fld>
            <a:endParaRPr lang="en-US" dirty="0"/>
          </a:p>
        </p:txBody>
      </p:sp>
    </p:spTree>
    <p:extLst>
      <p:ext uri="{BB962C8B-B14F-4D97-AF65-F5344CB8AC3E}">
        <p14:creationId xmlns:p14="http://schemas.microsoft.com/office/powerpoint/2010/main" val="646073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bottom half of the 2017-18 “Student Financial Information continued” page.</a:t>
            </a:r>
          </a:p>
        </p:txBody>
      </p:sp>
      <p:sp>
        <p:nvSpPr>
          <p:cNvPr id="4" name="Slide Number Placeholder 3"/>
          <p:cNvSpPr>
            <a:spLocks noGrp="1"/>
          </p:cNvSpPr>
          <p:nvPr>
            <p:ph type="sldNum" sz="quarter" idx="5"/>
          </p:nvPr>
        </p:nvSpPr>
        <p:spPr/>
        <p:txBody>
          <a:bodyPr/>
          <a:lstStyle/>
          <a:p>
            <a:pPr>
              <a:defRPr/>
            </a:pPr>
            <a:fld id="{357BCECA-D9CF-4188-ABEF-1444ADAA808E}" type="slidenum">
              <a:rPr lang="en-US" smtClean="0"/>
              <a:pPr>
                <a:defRPr/>
              </a:pPr>
              <a:t>42</a:t>
            </a:fld>
            <a:endParaRPr lang="en-US" dirty="0"/>
          </a:p>
        </p:txBody>
      </p:sp>
    </p:spTree>
    <p:extLst>
      <p:ext uri="{BB962C8B-B14F-4D97-AF65-F5344CB8AC3E}">
        <p14:creationId xmlns:p14="http://schemas.microsoft.com/office/powerpoint/2010/main" val="4217171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top half of the 2017-18 “Sign &amp; Submit” page, where the student signs and actively acknowledges the Certification Statement. Applicants must still actively agree with the certification statement.</a:t>
            </a:r>
          </a:p>
          <a:p>
            <a:endParaRPr lang="en-US" altLang="en-US" dirty="0" smtClean="0"/>
          </a:p>
          <a:p>
            <a:r>
              <a:rPr lang="en-US" sz="1200" kern="1200" dirty="0" smtClean="0">
                <a:solidFill>
                  <a:schemeClr val="tx1"/>
                </a:solidFill>
                <a:effectLst/>
                <a:latin typeface="+mn-lt"/>
                <a:ea typeface="+mn-ea"/>
                <a:cs typeface="+mn-cs"/>
              </a:rPr>
              <a:t>Since the student entered his/her FSA ID to go to the IRS to transfers data, he/she is not requested to provide his/her FSA ID </a:t>
            </a:r>
            <a:r>
              <a:rPr lang="en-US" altLang="en-US" dirty="0" smtClean="0"/>
              <a:t>Username and Password again to sign the application.</a:t>
            </a:r>
          </a:p>
        </p:txBody>
      </p:sp>
      <p:sp>
        <p:nvSpPr>
          <p:cNvPr id="4" name="Slide Number Placeholder 3"/>
          <p:cNvSpPr>
            <a:spLocks noGrp="1"/>
          </p:cNvSpPr>
          <p:nvPr>
            <p:ph type="sldNum" sz="quarter" idx="5"/>
          </p:nvPr>
        </p:nvSpPr>
        <p:spPr/>
        <p:txBody>
          <a:bodyPr/>
          <a:lstStyle/>
          <a:p>
            <a:pPr>
              <a:defRPr/>
            </a:pPr>
            <a:fld id="{1CF52AC4-D378-499A-B3E1-10392044487D}" type="slidenum">
              <a:rPr lang="en-US" smtClean="0"/>
              <a:pPr>
                <a:defRPr/>
              </a:pPr>
              <a:t>43</a:t>
            </a:fld>
            <a:endParaRPr lang="en-US" dirty="0"/>
          </a:p>
        </p:txBody>
      </p:sp>
    </p:spTree>
    <p:extLst>
      <p:ext uri="{BB962C8B-B14F-4D97-AF65-F5344CB8AC3E}">
        <p14:creationId xmlns:p14="http://schemas.microsoft.com/office/powerpoint/2010/main" val="2154018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bottom half of the 2017-18 “Sign &amp; Submit” page for the dependent student, with the parent signature options and the active confirmation for the parent Certification Statement.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the student entered his/her FSA ID to go to the IRS to transfer data, he/she is not requested to provide his/her FSA ID </a:t>
            </a:r>
            <a:r>
              <a:rPr lang="en-US" altLang="en-US" dirty="0" smtClean="0"/>
              <a:t>Username and Password again to sign the application.</a:t>
            </a:r>
          </a:p>
          <a:p>
            <a:endParaRPr lang="en-US" altLang="en-US" dirty="0" smtClean="0"/>
          </a:p>
        </p:txBody>
      </p:sp>
      <p:sp>
        <p:nvSpPr>
          <p:cNvPr id="4" name="Slide Number Placeholder 3"/>
          <p:cNvSpPr>
            <a:spLocks noGrp="1"/>
          </p:cNvSpPr>
          <p:nvPr>
            <p:ph type="sldNum" sz="quarter" idx="5"/>
          </p:nvPr>
        </p:nvSpPr>
        <p:spPr/>
        <p:txBody>
          <a:bodyPr/>
          <a:lstStyle/>
          <a:p>
            <a:pPr>
              <a:defRPr/>
            </a:pPr>
            <a:fld id="{047FB4C6-814D-4D86-A740-C361390B9F37}" type="slidenum">
              <a:rPr lang="en-US" smtClean="0"/>
              <a:pPr>
                <a:defRPr/>
              </a:pPr>
              <a:t>44</a:t>
            </a:fld>
            <a:endParaRPr lang="en-US" dirty="0"/>
          </a:p>
        </p:txBody>
      </p:sp>
    </p:spTree>
    <p:extLst>
      <p:ext uri="{BB962C8B-B14F-4D97-AF65-F5344CB8AC3E}">
        <p14:creationId xmlns:p14="http://schemas.microsoft.com/office/powerpoint/2010/main" val="652463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“Confirmation Page”</a:t>
            </a:r>
          </a:p>
          <a:p>
            <a:endParaRPr lang="en-US" altLang="en-US" dirty="0" smtClean="0"/>
          </a:p>
          <a:p>
            <a:r>
              <a:rPr lang="en-US" altLang="en-US" dirty="0" smtClean="0"/>
              <a:t>Parents of dependent students are offered the option to transfer the parents’ data into another student’s new FAFSA. The link is found on the “Confirmation Page.” </a:t>
            </a:r>
          </a:p>
          <a:p>
            <a:endParaRPr lang="en-US" altLang="en-US" dirty="0" smtClean="0"/>
          </a:p>
          <a:p>
            <a:r>
              <a:rPr lang="en-US" altLang="en-US" dirty="0" smtClean="0"/>
              <a:t>If the applicant leaves the confirmation page before they click this link they will not be able to return to transfer data to the application of a sibling.</a:t>
            </a:r>
          </a:p>
          <a:p>
            <a:endParaRPr lang="en-US" altLang="en-US" dirty="0" smtClean="0"/>
          </a:p>
        </p:txBody>
      </p:sp>
      <p:sp>
        <p:nvSpPr>
          <p:cNvPr id="4" name="Slide Number Placeholder 3"/>
          <p:cNvSpPr>
            <a:spLocks noGrp="1"/>
          </p:cNvSpPr>
          <p:nvPr>
            <p:ph type="sldNum" sz="quarter" idx="5"/>
          </p:nvPr>
        </p:nvSpPr>
        <p:spPr/>
        <p:txBody>
          <a:bodyPr/>
          <a:lstStyle/>
          <a:p>
            <a:pPr>
              <a:defRPr/>
            </a:pPr>
            <a:fld id="{ED84AA44-8A40-42E2-B639-2DB104CDE9D9}" type="slidenum">
              <a:rPr lang="en-US" smtClean="0"/>
              <a:pPr>
                <a:defRPr/>
              </a:pPr>
              <a:t>45</a:t>
            </a:fld>
            <a:endParaRPr lang="en-US" dirty="0"/>
          </a:p>
        </p:txBody>
      </p:sp>
    </p:spTree>
    <p:extLst>
      <p:ext uri="{BB962C8B-B14F-4D97-AF65-F5344CB8AC3E}">
        <p14:creationId xmlns:p14="http://schemas.microsoft.com/office/powerpoint/2010/main" val="23432054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2CF3FF71-02FB-4AD2-9B5A-C9D90F442B42}" type="slidenum">
              <a:rPr lang="en-US" smtClean="0"/>
              <a:pPr>
                <a:defRPr/>
              </a:pPr>
              <a:t>46</a:t>
            </a:fld>
            <a:endParaRPr lang="en-US" dirty="0"/>
          </a:p>
        </p:txBody>
      </p:sp>
    </p:spTree>
    <p:extLst>
      <p:ext uri="{BB962C8B-B14F-4D97-AF65-F5344CB8AC3E}">
        <p14:creationId xmlns:p14="http://schemas.microsoft.com/office/powerpoint/2010/main" val="3602061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“Login” page with the applicant’s data entered.</a:t>
            </a:r>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47</a:t>
            </a:fld>
            <a:endParaRPr lang="en-US" dirty="0"/>
          </a:p>
        </p:txBody>
      </p:sp>
    </p:spTree>
    <p:extLst>
      <p:ext uri="{BB962C8B-B14F-4D97-AF65-F5344CB8AC3E}">
        <p14:creationId xmlns:p14="http://schemas.microsoft.com/office/powerpoint/2010/main" val="16489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“Get Started” page.</a:t>
            </a:r>
          </a:p>
          <a:p>
            <a:endParaRPr lang="en-US" alt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This page</a:t>
            </a:r>
            <a:r>
              <a:rPr lang="en-US" altLang="en-US" baseline="0" dirty="0" smtClean="0"/>
              <a:t> was revised to provide clarification on which school year the applicant should apply for based on the school year they are planning to attend college. </a:t>
            </a:r>
            <a:endParaRPr lang="en-US" altLang="en-US" dirty="0" smtClean="0"/>
          </a:p>
          <a:p>
            <a:endParaRPr lang="en-US" altLang="en-US" dirty="0" smtClean="0"/>
          </a:p>
          <a:p>
            <a:r>
              <a:rPr lang="en-US" altLang="en-US" dirty="0" smtClean="0"/>
              <a:t>The applicant can view the status of his/her FSA ID in the FSA ID section of the My FAFSA page. </a:t>
            </a:r>
          </a:p>
        </p:txBody>
      </p:sp>
      <p:sp>
        <p:nvSpPr>
          <p:cNvPr id="4" name="Slide Number Placeholder 3"/>
          <p:cNvSpPr>
            <a:spLocks noGrp="1"/>
          </p:cNvSpPr>
          <p:nvPr>
            <p:ph type="sldNum" sz="quarter" idx="5"/>
          </p:nvPr>
        </p:nvSpPr>
        <p:spPr/>
        <p:txBody>
          <a:bodyPr/>
          <a:lstStyle/>
          <a:p>
            <a:pPr>
              <a:defRPr/>
            </a:pPr>
            <a:fld id="{4FC229B9-DEF3-4157-AF58-74EDD4D0E3CB}" type="slidenum">
              <a:rPr lang="en-US" smtClean="0"/>
              <a:pPr>
                <a:defRPr/>
              </a:pPr>
              <a:t>48</a:t>
            </a:fld>
            <a:endParaRPr lang="en-US" dirty="0"/>
          </a:p>
        </p:txBody>
      </p:sp>
    </p:spTree>
    <p:extLst>
      <p:ext uri="{BB962C8B-B14F-4D97-AF65-F5344CB8AC3E}">
        <p14:creationId xmlns:p14="http://schemas.microsoft.com/office/powerpoint/2010/main" val="649161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“Save Key” allows an applicant to save his/her FAFSA application and return at a later time to complete and submit the application.  The application is saved for 45 days or until the student submits his/her application for processing. </a:t>
            </a:r>
          </a:p>
        </p:txBody>
      </p:sp>
      <p:sp>
        <p:nvSpPr>
          <p:cNvPr id="4" name="Slide Number Placeholder 3"/>
          <p:cNvSpPr>
            <a:spLocks noGrp="1"/>
          </p:cNvSpPr>
          <p:nvPr>
            <p:ph type="sldNum" sz="quarter" idx="5"/>
          </p:nvPr>
        </p:nvSpPr>
        <p:spPr/>
        <p:txBody>
          <a:bodyPr/>
          <a:lstStyle/>
          <a:p>
            <a:pPr>
              <a:defRPr/>
            </a:pPr>
            <a:fld id="{233B1A2A-B33B-4A53-BA56-D4F44BC25566}" type="slidenum">
              <a:rPr lang="en-US" smtClean="0"/>
              <a:pPr>
                <a:defRPr/>
              </a:pPr>
              <a:t>49</a:t>
            </a:fld>
            <a:endParaRPr lang="en-US" dirty="0"/>
          </a:p>
        </p:txBody>
      </p:sp>
    </p:spTree>
    <p:extLst>
      <p:ext uri="{BB962C8B-B14F-4D97-AF65-F5344CB8AC3E}">
        <p14:creationId xmlns:p14="http://schemas.microsoft.com/office/powerpoint/2010/main" val="361251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Home Page</a:t>
            </a:r>
          </a:p>
        </p:txBody>
      </p:sp>
      <p:sp>
        <p:nvSpPr>
          <p:cNvPr id="4" name="Slide Number Placeholder 3"/>
          <p:cNvSpPr>
            <a:spLocks noGrp="1"/>
          </p:cNvSpPr>
          <p:nvPr>
            <p:ph type="sldNum" sz="quarter" idx="5"/>
          </p:nvPr>
        </p:nvSpPr>
        <p:spPr/>
        <p:txBody>
          <a:bodyPr/>
          <a:lstStyle/>
          <a:p>
            <a:pPr>
              <a:defRPr/>
            </a:pPr>
            <a:fld id="{8B3817D4-4E01-4F2B-A80F-CB3BD6FD1871}" type="slidenum">
              <a:rPr lang="en-US" smtClean="0"/>
              <a:pPr>
                <a:defRPr/>
              </a:pPr>
              <a:t>5</a:t>
            </a:fld>
            <a:endParaRPr lang="en-US" dirty="0"/>
          </a:p>
        </p:txBody>
      </p:sp>
    </p:spTree>
    <p:extLst>
      <p:ext uri="{BB962C8B-B14F-4D97-AF65-F5344CB8AC3E}">
        <p14:creationId xmlns:p14="http://schemas.microsoft.com/office/powerpoint/2010/main" val="5004336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“Introduction Page”.</a:t>
            </a:r>
          </a:p>
        </p:txBody>
      </p:sp>
      <p:sp>
        <p:nvSpPr>
          <p:cNvPr id="4" name="Slide Number Placeholder 3"/>
          <p:cNvSpPr>
            <a:spLocks noGrp="1"/>
          </p:cNvSpPr>
          <p:nvPr>
            <p:ph type="sldNum" sz="quarter" idx="5"/>
          </p:nvPr>
        </p:nvSpPr>
        <p:spPr/>
        <p:txBody>
          <a:bodyPr/>
          <a:lstStyle/>
          <a:p>
            <a:pPr>
              <a:defRPr/>
            </a:pPr>
            <a:fld id="{B3D19B70-0EB1-4CD6-AC72-A936FA1F562D}" type="slidenum">
              <a:rPr lang="en-US" smtClean="0"/>
              <a:pPr>
                <a:defRPr/>
              </a:pPr>
              <a:t>50</a:t>
            </a:fld>
            <a:endParaRPr lang="en-US" dirty="0"/>
          </a:p>
        </p:txBody>
      </p:sp>
    </p:spTree>
    <p:extLst>
      <p:ext uri="{BB962C8B-B14F-4D97-AF65-F5344CB8AC3E}">
        <p14:creationId xmlns:p14="http://schemas.microsoft.com/office/powerpoint/2010/main" val="1884177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Demographic Information” page.</a:t>
            </a:r>
          </a:p>
        </p:txBody>
      </p:sp>
      <p:sp>
        <p:nvSpPr>
          <p:cNvPr id="4" name="Slide Number Placeholder 3"/>
          <p:cNvSpPr>
            <a:spLocks noGrp="1"/>
          </p:cNvSpPr>
          <p:nvPr>
            <p:ph type="sldNum" sz="quarter" idx="5"/>
          </p:nvPr>
        </p:nvSpPr>
        <p:spPr/>
        <p:txBody>
          <a:bodyPr/>
          <a:lstStyle/>
          <a:p>
            <a:pPr>
              <a:defRPr/>
            </a:pPr>
            <a:fld id="{439A89A6-2ACC-44F7-838F-6B60AED73442}" type="slidenum">
              <a:rPr lang="en-US" smtClean="0"/>
              <a:pPr>
                <a:defRPr/>
              </a:pPr>
              <a:t>51</a:t>
            </a:fld>
            <a:endParaRPr lang="en-US" dirty="0"/>
          </a:p>
        </p:txBody>
      </p:sp>
    </p:spTree>
    <p:extLst>
      <p:ext uri="{BB962C8B-B14F-4D97-AF65-F5344CB8AC3E}">
        <p14:creationId xmlns:p14="http://schemas.microsoft.com/office/powerpoint/2010/main" val="5574647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Eligibility” page.</a:t>
            </a:r>
          </a:p>
          <a:p>
            <a:endParaRPr lang="en-US" altLang="en-US" dirty="0" smtClean="0"/>
          </a:p>
          <a:p>
            <a:r>
              <a:rPr lang="en-US" altLang="en-US" dirty="0" smtClean="0"/>
              <a:t>The word “college” was added to</a:t>
            </a:r>
            <a:r>
              <a:rPr lang="en-US" altLang="en-US" baseline="0" dirty="0" smtClean="0"/>
              <a:t> the question “What will your college grade level be when you begin the 2017-2018 school year?”</a:t>
            </a:r>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431D05BF-825F-4B5C-9769-EAC700BCF06C}" type="slidenum">
              <a:rPr lang="en-US" smtClean="0"/>
              <a:pPr>
                <a:defRPr/>
              </a:pPr>
              <a:t>52</a:t>
            </a:fld>
            <a:endParaRPr lang="en-US" dirty="0"/>
          </a:p>
        </p:txBody>
      </p:sp>
    </p:spTree>
    <p:extLst>
      <p:ext uri="{BB962C8B-B14F-4D97-AF65-F5344CB8AC3E}">
        <p14:creationId xmlns:p14="http://schemas.microsoft.com/office/powerpoint/2010/main" val="4198835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Eligibility continued” page.</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BFF188C1-827F-4AC7-A6BB-7BC24EC5C4EE}" type="slidenum">
              <a:rPr lang="en-US" smtClean="0"/>
              <a:pPr>
                <a:defRPr/>
              </a:pPr>
              <a:t>53</a:t>
            </a:fld>
            <a:endParaRPr lang="en-US" dirty="0"/>
          </a:p>
        </p:txBody>
      </p:sp>
    </p:spTree>
    <p:extLst>
      <p:ext uri="{BB962C8B-B14F-4D97-AF65-F5344CB8AC3E}">
        <p14:creationId xmlns:p14="http://schemas.microsoft.com/office/powerpoint/2010/main" val="540510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“School Selection” page.</a:t>
            </a:r>
          </a:p>
        </p:txBody>
      </p:sp>
      <p:sp>
        <p:nvSpPr>
          <p:cNvPr id="4" name="Slide Number Placeholder 3"/>
          <p:cNvSpPr>
            <a:spLocks noGrp="1"/>
          </p:cNvSpPr>
          <p:nvPr>
            <p:ph type="sldNum" sz="quarter" idx="5"/>
          </p:nvPr>
        </p:nvSpPr>
        <p:spPr/>
        <p:txBody>
          <a:bodyPr/>
          <a:lstStyle/>
          <a:p>
            <a:pPr>
              <a:defRPr/>
            </a:pPr>
            <a:fld id="{9330DA5D-BD02-43DE-8963-5144EF7A9003}" type="slidenum">
              <a:rPr lang="en-US" smtClean="0"/>
              <a:pPr>
                <a:defRPr/>
              </a:pPr>
              <a:t>54</a:t>
            </a:fld>
            <a:endParaRPr lang="en-US" dirty="0"/>
          </a:p>
        </p:txBody>
      </p:sp>
    </p:spTree>
    <p:extLst>
      <p:ext uri="{BB962C8B-B14F-4D97-AF65-F5344CB8AC3E}">
        <p14:creationId xmlns:p14="http://schemas.microsoft.com/office/powerpoint/2010/main" val="15536992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“School Selection Summary” page.</a:t>
            </a:r>
          </a:p>
        </p:txBody>
      </p:sp>
      <p:sp>
        <p:nvSpPr>
          <p:cNvPr id="4" name="Slide Number Placeholder 3"/>
          <p:cNvSpPr>
            <a:spLocks noGrp="1"/>
          </p:cNvSpPr>
          <p:nvPr>
            <p:ph type="sldNum" sz="quarter" idx="5"/>
          </p:nvPr>
        </p:nvSpPr>
        <p:spPr/>
        <p:txBody>
          <a:bodyPr/>
          <a:lstStyle/>
          <a:p>
            <a:pPr>
              <a:defRPr/>
            </a:pPr>
            <a:fld id="{F554A100-908B-4F1A-B0DC-7629DBE8119F}" type="slidenum">
              <a:rPr lang="en-US" smtClean="0"/>
              <a:pPr>
                <a:defRPr/>
              </a:pPr>
              <a:t>55</a:t>
            </a:fld>
            <a:endParaRPr lang="en-US" dirty="0"/>
          </a:p>
        </p:txBody>
      </p:sp>
    </p:spTree>
    <p:extLst>
      <p:ext uri="{BB962C8B-B14F-4D97-AF65-F5344CB8AC3E}">
        <p14:creationId xmlns:p14="http://schemas.microsoft.com/office/powerpoint/2010/main" val="38265241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“Dependency Determination” page.</a:t>
            </a:r>
          </a:p>
        </p:txBody>
      </p:sp>
      <p:sp>
        <p:nvSpPr>
          <p:cNvPr id="4" name="Slide Number Placeholder 3"/>
          <p:cNvSpPr>
            <a:spLocks noGrp="1"/>
          </p:cNvSpPr>
          <p:nvPr>
            <p:ph type="sldNum" sz="quarter" idx="5"/>
          </p:nvPr>
        </p:nvSpPr>
        <p:spPr/>
        <p:txBody>
          <a:bodyPr/>
          <a:lstStyle/>
          <a:p>
            <a:pPr>
              <a:defRPr/>
            </a:pPr>
            <a:fld id="{CF7F3C35-CB37-4401-930A-E1894AA3979E}" type="slidenum">
              <a:rPr lang="en-US" smtClean="0"/>
              <a:pPr>
                <a:defRPr/>
              </a:pPr>
              <a:t>56</a:t>
            </a:fld>
            <a:endParaRPr lang="en-US" dirty="0"/>
          </a:p>
        </p:txBody>
      </p:sp>
    </p:spTree>
    <p:extLst>
      <p:ext uri="{BB962C8B-B14F-4D97-AF65-F5344CB8AC3E}">
        <p14:creationId xmlns:p14="http://schemas.microsoft.com/office/powerpoint/2010/main" val="21731826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Tax information” page.</a:t>
            </a:r>
          </a:p>
          <a:p>
            <a:endParaRPr lang="en-US" altLang="en-US" dirty="0" smtClean="0"/>
          </a:p>
          <a:p>
            <a:r>
              <a:rPr lang="en-US" altLang="en-US" dirty="0" smtClean="0"/>
              <a:t>New for 2017-18, the 2015 tax information</a:t>
            </a:r>
            <a:r>
              <a:rPr lang="en-US" altLang="en-US" baseline="0" dirty="0" smtClean="0"/>
              <a:t> will be requested instead of the 2016 tax information. To emphasize this change for students and parents, an alert message will display indicating “</a:t>
            </a:r>
            <a:r>
              <a:rPr lang="en-US" altLang="en-US" b="1" baseline="0" dirty="0" smtClean="0"/>
              <a:t>Attention! </a:t>
            </a:r>
            <a:r>
              <a:rPr lang="en-US" altLang="en-US" baseline="0" dirty="0" smtClean="0"/>
              <a:t>You must provide financial information from your </a:t>
            </a:r>
            <a:r>
              <a:rPr lang="en-US" altLang="en-US" b="1" baseline="0" dirty="0" smtClean="0"/>
              <a:t>2015 tax return </a:t>
            </a:r>
            <a:r>
              <a:rPr lang="en-US" altLang="en-US" baseline="0" dirty="0" smtClean="0"/>
              <a:t>on the following pages.” </a:t>
            </a:r>
          </a:p>
          <a:p>
            <a:endParaRPr lang="en-US" altLang="en-US" baseline="0" dirty="0" smtClean="0"/>
          </a:p>
          <a:p>
            <a:r>
              <a:rPr lang="en-US" altLang="en-US" baseline="0" dirty="0" smtClean="0"/>
              <a:t>Additionally, the IRS DRT section of the application has been revised to make the following changes: </a:t>
            </a:r>
          </a:p>
          <a:p>
            <a:pPr marL="228600" indent="-228600">
              <a:buAutoNum type="arabicPeriod"/>
            </a:pPr>
            <a:r>
              <a:rPr lang="en-US" altLang="en-US" baseline="0" dirty="0" smtClean="0"/>
              <a:t>The “Did you file taxes electronically in the last 3 weeks (or by mail in the last 11 weeks)?” question has been removed. </a:t>
            </a:r>
          </a:p>
          <a:p>
            <a:pPr marL="228600" indent="-228600">
              <a:buAutoNum type="arabicPeriod"/>
            </a:pPr>
            <a:r>
              <a:rPr lang="en-US" altLang="en-US" baseline="0" dirty="0" smtClean="0"/>
              <a:t>Students will not be requested to provide their FSA ID (if not already provided) on the Student Tax Information page prior to clicking “Link to IRS”</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altLang="en-US" baseline="0" dirty="0" smtClean="0"/>
              <a:t>The Amended Tax Return and Foreign Tax Return questions have been revised to include 2015 as part of the question. </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altLang="en-US" baseline="0" dirty="0" smtClean="0"/>
              <a:t>The definition of the 1040 X amended tax return can be found by following the link that was added to the question. </a:t>
            </a:r>
            <a:endParaRPr lang="en-US" altLang="en-US" dirty="0" smtClean="0"/>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endParaRPr lang="en-US" altLang="en-US" baseline="0" dirty="0" smtClean="0"/>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4193CE03-3228-4513-9F2F-01900B21A12F}" type="slidenum">
              <a:rPr lang="en-US" smtClean="0"/>
              <a:pPr>
                <a:defRPr/>
              </a:pPr>
              <a:t>57</a:t>
            </a:fld>
            <a:endParaRPr lang="en-US" dirty="0"/>
          </a:p>
        </p:txBody>
      </p:sp>
    </p:spTree>
    <p:extLst>
      <p:ext uri="{BB962C8B-B14F-4D97-AF65-F5344CB8AC3E}">
        <p14:creationId xmlns:p14="http://schemas.microsoft.com/office/powerpoint/2010/main" val="13389864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“Leaving </a:t>
            </a:r>
            <a:r>
              <a:rPr lang="en-US" altLang="en-US" i="1" dirty="0" smtClean="0"/>
              <a:t>FAFSA on the Web</a:t>
            </a:r>
            <a:r>
              <a:rPr lang="en-US" altLang="en-US" dirty="0" smtClean="0"/>
              <a:t>” page, displayed when the student is going to the IRS Web site.</a:t>
            </a:r>
          </a:p>
          <a:p>
            <a:endParaRPr lang="en-US" altLang="en-US" dirty="0" smtClean="0"/>
          </a:p>
          <a:p>
            <a:r>
              <a:rPr lang="en-US" altLang="en-US" dirty="0" smtClean="0"/>
              <a:t>The</a:t>
            </a:r>
            <a:r>
              <a:rPr lang="en-US" altLang="en-US" baseline="0" dirty="0" smtClean="0"/>
              <a:t> “Leaving </a:t>
            </a:r>
            <a:r>
              <a:rPr lang="en-US" altLang="en-US" i="1" baseline="0" dirty="0" smtClean="0"/>
              <a:t>FAFSA on the Web</a:t>
            </a:r>
            <a:r>
              <a:rPr lang="en-US" altLang="en-US" baseline="0" dirty="0" smtClean="0"/>
              <a:t>” page has been revised to provide information on how to utilize the IRS DRT and what will occur if they opt to not use the IRS DRT. </a:t>
            </a:r>
            <a:endParaRPr lang="en-US" altLang="en-US" dirty="0" smtClean="0"/>
          </a:p>
        </p:txBody>
      </p:sp>
      <p:sp>
        <p:nvSpPr>
          <p:cNvPr id="4" name="Slide Number Placeholder 3"/>
          <p:cNvSpPr>
            <a:spLocks noGrp="1"/>
          </p:cNvSpPr>
          <p:nvPr>
            <p:ph type="sldNum" sz="quarter" idx="5"/>
          </p:nvPr>
        </p:nvSpPr>
        <p:spPr/>
        <p:txBody>
          <a:bodyPr/>
          <a:lstStyle/>
          <a:p>
            <a:pPr>
              <a:defRPr/>
            </a:pPr>
            <a:fld id="{7CB8C8C7-4DD0-496D-92A5-B4B25E69052F}" type="slidenum">
              <a:rPr lang="en-US" smtClean="0"/>
              <a:pPr>
                <a:defRPr/>
              </a:pPr>
              <a:t>58</a:t>
            </a:fld>
            <a:endParaRPr lang="en-US" dirty="0"/>
          </a:p>
        </p:txBody>
      </p:sp>
    </p:spTree>
    <p:extLst>
      <p:ext uri="{BB962C8B-B14F-4D97-AF65-F5344CB8AC3E}">
        <p14:creationId xmlns:p14="http://schemas.microsoft.com/office/powerpoint/2010/main" val="4325318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Warning text appears as the 2017-18 IRS Data Retrieval Tool site is displayed.</a:t>
            </a:r>
          </a:p>
        </p:txBody>
      </p:sp>
      <p:sp>
        <p:nvSpPr>
          <p:cNvPr id="4" name="Slide Number Placeholder 3"/>
          <p:cNvSpPr>
            <a:spLocks noGrp="1"/>
          </p:cNvSpPr>
          <p:nvPr>
            <p:ph type="sldNum" sz="quarter" idx="5"/>
          </p:nvPr>
        </p:nvSpPr>
        <p:spPr/>
        <p:txBody>
          <a:bodyPr/>
          <a:lstStyle/>
          <a:p>
            <a:pPr>
              <a:defRPr/>
            </a:pPr>
            <a:fld id="{AB15DD7B-6B02-4CA6-B99C-A2E526A1F467}" type="slidenum">
              <a:rPr lang="en-US" smtClean="0"/>
              <a:pPr>
                <a:defRPr/>
              </a:pPr>
              <a:t>59</a:t>
            </a:fld>
            <a:endParaRPr lang="en-US" dirty="0"/>
          </a:p>
        </p:txBody>
      </p:sp>
    </p:spTree>
    <p:extLst>
      <p:ext uri="{BB962C8B-B14F-4D97-AF65-F5344CB8AC3E}">
        <p14:creationId xmlns:p14="http://schemas.microsoft.com/office/powerpoint/2010/main" val="1980420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smtClean="0"/>
              <a:t>2017-18</a:t>
            </a:r>
            <a:r>
              <a:rPr lang="en-US" altLang="en-US" dirty="0" smtClean="0"/>
              <a:t> </a:t>
            </a:r>
            <a:r>
              <a:rPr lang="en-US" altLang="en-US" i="1" dirty="0" smtClean="0"/>
              <a:t>FAFSA on the Web</a:t>
            </a:r>
            <a:r>
              <a:rPr lang="en-US" altLang="en-US" dirty="0" smtClean="0"/>
              <a:t> home page (</a:t>
            </a:r>
            <a:r>
              <a:rPr lang="en-US" altLang="en-US" dirty="0" smtClean="0">
                <a:hlinkClick r:id="rId3"/>
              </a:rPr>
              <a:t>www.fafsa.gov</a:t>
            </a:r>
            <a:r>
              <a:rPr lang="en-US" altLang="en-US" dirty="0" smtClean="0"/>
              <a:t>).</a:t>
            </a:r>
          </a:p>
          <a:p>
            <a:endParaRPr lang="en-US" altLang="en-US" dirty="0" smtClean="0"/>
          </a:p>
        </p:txBody>
      </p:sp>
      <p:sp>
        <p:nvSpPr>
          <p:cNvPr id="4" name="Slide Number Placeholder 3"/>
          <p:cNvSpPr>
            <a:spLocks noGrp="1"/>
          </p:cNvSpPr>
          <p:nvPr>
            <p:ph type="sldNum" sz="quarter" idx="5"/>
          </p:nvPr>
        </p:nvSpPr>
        <p:spPr/>
        <p:txBody>
          <a:bodyPr/>
          <a:lstStyle/>
          <a:p>
            <a:pPr>
              <a:defRPr/>
            </a:pPr>
            <a:fld id="{A70F8D73-0BA3-4096-AD8F-786F111CDFB5}" type="slidenum">
              <a:rPr lang="en-US" smtClean="0"/>
              <a:pPr>
                <a:defRPr/>
              </a:pPr>
              <a:t>6</a:t>
            </a:fld>
            <a:endParaRPr lang="en-US" dirty="0"/>
          </a:p>
        </p:txBody>
      </p:sp>
    </p:spTree>
    <p:extLst>
      <p:ext uri="{BB962C8B-B14F-4D97-AF65-F5344CB8AC3E}">
        <p14:creationId xmlns:p14="http://schemas.microsoft.com/office/powerpoint/2010/main" val="12733054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1, containing user demographic information.</a:t>
            </a:r>
          </a:p>
          <a:p>
            <a:endParaRPr lang="en-US" altLang="en-US" dirty="0" smtClean="0"/>
          </a:p>
          <a:p>
            <a:r>
              <a:rPr lang="en-US" altLang="en-US" dirty="0" smtClean="0"/>
              <a:t>Even though the fields at the top are pre-filled based on FAFSA responses, the first name, last name, date of birth and the filing status can be updated on this page. The Social Security Number cannot be updated.</a:t>
            </a:r>
          </a:p>
        </p:txBody>
      </p:sp>
      <p:sp>
        <p:nvSpPr>
          <p:cNvPr id="4" name="Slide Number Placeholder 3"/>
          <p:cNvSpPr>
            <a:spLocks noGrp="1"/>
          </p:cNvSpPr>
          <p:nvPr>
            <p:ph type="sldNum" sz="quarter" idx="5"/>
          </p:nvPr>
        </p:nvSpPr>
        <p:spPr/>
        <p:txBody>
          <a:bodyPr/>
          <a:lstStyle/>
          <a:p>
            <a:pPr>
              <a:defRPr/>
            </a:pPr>
            <a:fld id="{6F576E0D-EEC9-44EF-B4A4-88E87E98B38A}" type="slidenum">
              <a:rPr lang="en-US" smtClean="0"/>
              <a:pPr>
                <a:defRPr/>
              </a:pPr>
              <a:t>60</a:t>
            </a:fld>
            <a:endParaRPr lang="en-US" dirty="0"/>
          </a:p>
        </p:txBody>
      </p:sp>
    </p:spTree>
    <p:extLst>
      <p:ext uri="{BB962C8B-B14F-4D97-AF65-F5344CB8AC3E}">
        <p14:creationId xmlns:p14="http://schemas.microsoft.com/office/powerpoint/2010/main" val="28579573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1, containing user demographic information (continued, updated with user information). The user can click “Submit” to retrieve IRS data, or “Return to FAFSA” to discontinue use of the IRS DRT and return to FOTW.</a:t>
            </a:r>
          </a:p>
        </p:txBody>
      </p:sp>
      <p:sp>
        <p:nvSpPr>
          <p:cNvPr id="4" name="Slide Number Placeholder 3"/>
          <p:cNvSpPr>
            <a:spLocks noGrp="1"/>
          </p:cNvSpPr>
          <p:nvPr>
            <p:ph type="sldNum" sz="quarter" idx="5"/>
          </p:nvPr>
        </p:nvSpPr>
        <p:spPr/>
        <p:txBody>
          <a:bodyPr/>
          <a:lstStyle/>
          <a:p>
            <a:pPr>
              <a:defRPr/>
            </a:pPr>
            <a:fld id="{D88F0D03-C8D8-459F-89BF-BBAD26C0565E}" type="slidenum">
              <a:rPr lang="en-US" smtClean="0"/>
              <a:pPr>
                <a:defRPr/>
              </a:pPr>
              <a:t>61</a:t>
            </a:fld>
            <a:endParaRPr lang="en-US" dirty="0"/>
          </a:p>
        </p:txBody>
      </p:sp>
    </p:spTree>
    <p:extLst>
      <p:ext uri="{BB962C8B-B14F-4D97-AF65-F5344CB8AC3E}">
        <p14:creationId xmlns:p14="http://schemas.microsoft.com/office/powerpoint/2010/main" val="33215721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2, containing user-specific IRS data. </a:t>
            </a:r>
          </a:p>
          <a:p>
            <a:endParaRPr lang="en-US" altLang="en-US" dirty="0" smtClean="0"/>
          </a:p>
          <a:p>
            <a:r>
              <a:rPr lang="en-US" altLang="en-US" dirty="0" smtClean="0"/>
              <a:t>The user can check the “Transfer My Tax Information…” box and click “Transfer Now” to carry this data back into </a:t>
            </a:r>
            <a:r>
              <a:rPr lang="en-US" altLang="en-US" i="0" dirty="0" smtClean="0"/>
              <a:t>FOTW</a:t>
            </a:r>
            <a:r>
              <a:rPr lang="en-US" altLang="en-US" dirty="0" smtClean="0"/>
              <a:t>.</a:t>
            </a:r>
          </a:p>
          <a:p>
            <a:endParaRPr lang="en-US" altLang="en-US" dirty="0" smtClean="0"/>
          </a:p>
          <a:p>
            <a:r>
              <a:rPr lang="en-US" altLang="en-US" dirty="0" smtClean="0"/>
              <a:t>The user can check the “Do Not Transfer…” box and click “Do Not Transfer” to discontinue use of the IRS DRT and return to FOTW.</a:t>
            </a:r>
          </a:p>
          <a:p>
            <a:endParaRPr lang="en-US" altLang="en-US" dirty="0" smtClean="0"/>
          </a:p>
          <a:p>
            <a:r>
              <a:rPr lang="en-US" altLang="en-US" dirty="0" smtClean="0"/>
              <a:t>The user can click the “Print this page” icon in order to print the data that is displayed on this page.</a:t>
            </a:r>
          </a:p>
        </p:txBody>
      </p:sp>
      <p:sp>
        <p:nvSpPr>
          <p:cNvPr id="4" name="Slide Number Placeholder 3"/>
          <p:cNvSpPr>
            <a:spLocks noGrp="1"/>
          </p:cNvSpPr>
          <p:nvPr>
            <p:ph type="sldNum" sz="quarter" idx="5"/>
          </p:nvPr>
        </p:nvSpPr>
        <p:spPr/>
        <p:txBody>
          <a:bodyPr/>
          <a:lstStyle/>
          <a:p>
            <a:pPr>
              <a:defRPr/>
            </a:pPr>
            <a:fld id="{285C9665-DA6A-43FC-A3F9-3AE08A295015}" type="slidenum">
              <a:rPr lang="en-US" smtClean="0"/>
              <a:pPr>
                <a:defRPr/>
              </a:pPr>
              <a:t>62</a:t>
            </a:fld>
            <a:endParaRPr lang="en-US" dirty="0"/>
          </a:p>
        </p:txBody>
      </p:sp>
    </p:spTree>
    <p:extLst>
      <p:ext uri="{BB962C8B-B14F-4D97-AF65-F5344CB8AC3E}">
        <p14:creationId xmlns:p14="http://schemas.microsoft.com/office/powerpoint/2010/main" val="28459210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xfrm>
            <a:off x="276225" y="4416425"/>
            <a:ext cx="63817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Financial Information” page.</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1BB39075-63D2-4E45-8EEF-925755CC1215}" type="slidenum">
              <a:rPr lang="en-US" smtClean="0"/>
              <a:pPr>
                <a:defRPr/>
              </a:pPr>
              <a:t>63</a:t>
            </a:fld>
            <a:endParaRPr lang="en-US" dirty="0"/>
          </a:p>
        </p:txBody>
      </p:sp>
    </p:spTree>
    <p:extLst>
      <p:ext uri="{BB962C8B-B14F-4D97-AF65-F5344CB8AC3E}">
        <p14:creationId xmlns:p14="http://schemas.microsoft.com/office/powerpoint/2010/main" val="41136750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Top half of the 2017-18 “Student Financial Information continued” page. Bottom half of the page is continued on the next slide.</a:t>
            </a:r>
          </a:p>
        </p:txBody>
      </p:sp>
      <p:sp>
        <p:nvSpPr>
          <p:cNvPr id="4" name="Slide Number Placeholder 3"/>
          <p:cNvSpPr>
            <a:spLocks noGrp="1"/>
          </p:cNvSpPr>
          <p:nvPr>
            <p:ph type="sldNum" sz="quarter" idx="5"/>
          </p:nvPr>
        </p:nvSpPr>
        <p:spPr/>
        <p:txBody>
          <a:bodyPr/>
          <a:lstStyle/>
          <a:p>
            <a:pPr>
              <a:defRPr/>
            </a:pPr>
            <a:fld id="{4E8E21BE-D802-4EA2-ADC1-45E6DF24644B}" type="slidenum">
              <a:rPr lang="en-US" smtClean="0"/>
              <a:pPr>
                <a:defRPr/>
              </a:pPr>
              <a:t>64</a:t>
            </a:fld>
            <a:endParaRPr lang="en-US" dirty="0"/>
          </a:p>
        </p:txBody>
      </p:sp>
    </p:spTree>
    <p:extLst>
      <p:ext uri="{BB962C8B-B14F-4D97-AF65-F5344CB8AC3E}">
        <p14:creationId xmlns:p14="http://schemas.microsoft.com/office/powerpoint/2010/main" val="14139686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bottom half of the 2017-18 “Student Financial Information continued” page.</a:t>
            </a:r>
          </a:p>
        </p:txBody>
      </p:sp>
      <p:sp>
        <p:nvSpPr>
          <p:cNvPr id="4" name="Slide Number Placeholder 3"/>
          <p:cNvSpPr>
            <a:spLocks noGrp="1"/>
          </p:cNvSpPr>
          <p:nvPr>
            <p:ph type="sldNum" sz="quarter" idx="5"/>
          </p:nvPr>
        </p:nvSpPr>
        <p:spPr/>
        <p:txBody>
          <a:bodyPr/>
          <a:lstStyle/>
          <a:p>
            <a:pPr>
              <a:defRPr/>
            </a:pPr>
            <a:fld id="{357BCECA-D9CF-4188-ABEF-1444ADAA808E}" type="slidenum">
              <a:rPr lang="en-US" smtClean="0"/>
              <a:pPr>
                <a:defRPr/>
              </a:pPr>
              <a:t>65</a:t>
            </a:fld>
            <a:endParaRPr lang="en-US" dirty="0"/>
          </a:p>
        </p:txBody>
      </p:sp>
    </p:spTree>
    <p:extLst>
      <p:ext uri="{BB962C8B-B14F-4D97-AF65-F5344CB8AC3E}">
        <p14:creationId xmlns:p14="http://schemas.microsoft.com/office/powerpoint/2010/main" val="5592596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2017-18 “Sign &amp; Submit” page for an independent student.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the student entered his/her FSA ID to go to the IRS to transfers data, he/she is not requested to provide his/her FSA ID </a:t>
            </a:r>
            <a:r>
              <a:rPr lang="en-US" altLang="en-US" dirty="0" smtClean="0"/>
              <a:t>Username and Password again to sign the application.</a:t>
            </a:r>
          </a:p>
          <a:p>
            <a:endParaRPr lang="en-US" altLang="en-US" dirty="0" smtClean="0"/>
          </a:p>
        </p:txBody>
      </p:sp>
      <p:sp>
        <p:nvSpPr>
          <p:cNvPr id="4" name="Slide Number Placeholder 3"/>
          <p:cNvSpPr>
            <a:spLocks noGrp="1"/>
          </p:cNvSpPr>
          <p:nvPr>
            <p:ph type="sldNum" sz="quarter" idx="5"/>
          </p:nvPr>
        </p:nvSpPr>
        <p:spPr/>
        <p:txBody>
          <a:bodyPr/>
          <a:lstStyle/>
          <a:p>
            <a:pPr>
              <a:defRPr/>
            </a:pPr>
            <a:fld id="{7EF6FC32-9B9C-4794-951B-7475EC101AFD}" type="slidenum">
              <a:rPr lang="en-US" smtClean="0"/>
              <a:pPr>
                <a:defRPr/>
              </a:pPr>
              <a:t>66</a:t>
            </a:fld>
            <a:endParaRPr lang="en-US" dirty="0"/>
          </a:p>
        </p:txBody>
      </p:sp>
    </p:spTree>
    <p:extLst>
      <p:ext uri="{BB962C8B-B14F-4D97-AF65-F5344CB8AC3E}">
        <p14:creationId xmlns:p14="http://schemas.microsoft.com/office/powerpoint/2010/main" val="39469389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2017-18 “Confirmation Page”</a:t>
            </a:r>
          </a:p>
          <a:p>
            <a:endParaRPr lang="en-US" altLang="en-US" dirty="0" smtClean="0"/>
          </a:p>
          <a:p>
            <a:r>
              <a:rPr lang="en-US" altLang="en-US" dirty="0" smtClean="0"/>
              <a:t> </a:t>
            </a:r>
          </a:p>
          <a:p>
            <a:endParaRPr lang="en-US" altLang="en-US" dirty="0" smtClean="0"/>
          </a:p>
        </p:txBody>
      </p:sp>
      <p:sp>
        <p:nvSpPr>
          <p:cNvPr id="4" name="Slide Number Placeholder 3"/>
          <p:cNvSpPr>
            <a:spLocks noGrp="1"/>
          </p:cNvSpPr>
          <p:nvPr>
            <p:ph type="sldNum" sz="quarter" idx="5"/>
          </p:nvPr>
        </p:nvSpPr>
        <p:spPr/>
        <p:txBody>
          <a:bodyPr/>
          <a:lstStyle/>
          <a:p>
            <a:pPr>
              <a:defRPr/>
            </a:pPr>
            <a:fld id="{D322F136-288E-463D-8A77-39902E5ABAF1}" type="slidenum">
              <a:rPr lang="en-US" smtClean="0"/>
              <a:pPr>
                <a:defRPr/>
              </a:pPr>
              <a:t>67</a:t>
            </a:fld>
            <a:endParaRPr lang="en-US" dirty="0"/>
          </a:p>
        </p:txBody>
      </p:sp>
    </p:spTree>
    <p:extLst>
      <p:ext uri="{BB962C8B-B14F-4D97-AF65-F5344CB8AC3E}">
        <p14:creationId xmlns:p14="http://schemas.microsoft.com/office/powerpoint/2010/main" val="30295273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3C7E41A2-EBB5-468D-BE38-CA4CB9914258}" type="slidenum">
              <a:rPr lang="en-US" smtClean="0">
                <a:solidFill>
                  <a:prstClr val="black"/>
                </a:solidFill>
              </a:rPr>
              <a:pPr>
                <a:defRPr/>
              </a:pPr>
              <a:t>68</a:t>
            </a:fld>
            <a:endParaRPr lang="en-US" dirty="0">
              <a:solidFill>
                <a:prstClr val="black"/>
              </a:solidFill>
            </a:endParaRPr>
          </a:p>
        </p:txBody>
      </p:sp>
    </p:spTree>
    <p:extLst>
      <p:ext uri="{BB962C8B-B14F-4D97-AF65-F5344CB8AC3E}">
        <p14:creationId xmlns:p14="http://schemas.microsoft.com/office/powerpoint/2010/main" val="39467463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You’ve already seen the “Start 2017-18” FAFSA page. On the next slide we’ll show you the “My FAFSA” page when a renewal FAFSA exists.</a:t>
            </a:r>
          </a:p>
        </p:txBody>
      </p:sp>
      <p:sp>
        <p:nvSpPr>
          <p:cNvPr id="4" name="Slide Number Placeholder 3"/>
          <p:cNvSpPr>
            <a:spLocks noGrp="1"/>
          </p:cNvSpPr>
          <p:nvPr>
            <p:ph type="sldNum" sz="quarter" idx="5"/>
          </p:nvPr>
        </p:nvSpPr>
        <p:spPr/>
        <p:txBody>
          <a:bodyPr/>
          <a:lstStyle/>
          <a:p>
            <a:pPr>
              <a:defRPr/>
            </a:pPr>
            <a:fld id="{452E5B75-CD6C-42F6-9BD4-371A2D79E308}" type="slidenum">
              <a:rPr lang="en-US" smtClean="0">
                <a:solidFill>
                  <a:prstClr val="black"/>
                </a:solidFill>
              </a:rPr>
              <a:pPr>
                <a:defRPr/>
              </a:pPr>
              <a:t>69</a:t>
            </a:fld>
            <a:endParaRPr lang="en-US" dirty="0">
              <a:solidFill>
                <a:prstClr val="black"/>
              </a:solidFill>
            </a:endParaRPr>
          </a:p>
        </p:txBody>
      </p:sp>
    </p:spTree>
    <p:extLst>
      <p:ext uri="{BB962C8B-B14F-4D97-AF65-F5344CB8AC3E}">
        <p14:creationId xmlns:p14="http://schemas.microsoft.com/office/powerpoint/2010/main" val="91104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Login</a:t>
            </a:r>
          </a:p>
        </p:txBody>
      </p:sp>
      <p:sp>
        <p:nvSpPr>
          <p:cNvPr id="4" name="Slide Number Placeholder 3"/>
          <p:cNvSpPr>
            <a:spLocks noGrp="1"/>
          </p:cNvSpPr>
          <p:nvPr>
            <p:ph type="sldNum" sz="quarter" idx="5"/>
          </p:nvPr>
        </p:nvSpPr>
        <p:spPr/>
        <p:txBody>
          <a:bodyPr/>
          <a:lstStyle/>
          <a:p>
            <a:pPr>
              <a:defRPr/>
            </a:pPr>
            <a:fld id="{8B3817D4-4E01-4F2B-A80F-CB3BD6FD1871}" type="slidenum">
              <a:rPr lang="en-US" smtClean="0"/>
              <a:pPr>
                <a:defRPr/>
              </a:pPr>
              <a:t>7</a:t>
            </a:fld>
            <a:endParaRPr lang="en-US" dirty="0"/>
          </a:p>
        </p:txBody>
      </p:sp>
    </p:spTree>
    <p:extLst>
      <p:ext uri="{BB962C8B-B14F-4D97-AF65-F5344CB8AC3E}">
        <p14:creationId xmlns:p14="http://schemas.microsoft.com/office/powerpoint/2010/main" val="5004336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“My FAFSA” page.</a:t>
            </a:r>
          </a:p>
          <a:p>
            <a:endParaRPr lang="en-US" altLang="en-US" dirty="0" smtClean="0"/>
          </a:p>
          <a:p>
            <a:r>
              <a:rPr lang="en-US" altLang="en-US" dirty="0" smtClean="0"/>
              <a:t>The Ge</a:t>
            </a:r>
            <a:r>
              <a:rPr lang="en-US" altLang="en-US" baseline="0" dirty="0" smtClean="0"/>
              <a:t>t Started page provides the option to file either of the 2 available cycle’s applications.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This page</a:t>
            </a:r>
            <a:r>
              <a:rPr lang="en-US" altLang="en-US" baseline="0" dirty="0" smtClean="0"/>
              <a:t> was revised to provide clarification on which school year the applicant should apply for based on the school year they are planning to attend college. </a:t>
            </a:r>
            <a:endParaRPr lang="en-US" altLang="en-US" dirty="0" smtClean="0"/>
          </a:p>
          <a:p>
            <a:endParaRPr lang="en-US" altLang="en-US" dirty="0" smtClean="0"/>
          </a:p>
          <a:p>
            <a:r>
              <a:rPr lang="en-US" altLang="en-US" dirty="0" smtClean="0"/>
              <a:t>The applicant can view the status of his/her FSA ID in the FSA ID section of the My FAFSA page. </a:t>
            </a:r>
          </a:p>
          <a:p>
            <a:r>
              <a:rPr lang="en-US" altLang="en-US" baseline="0" dirty="0" smtClean="0"/>
              <a:t> </a:t>
            </a:r>
            <a:endParaRPr lang="en-US" altLang="en-US" dirty="0" smtClean="0"/>
          </a:p>
        </p:txBody>
      </p:sp>
      <p:sp>
        <p:nvSpPr>
          <p:cNvPr id="4" name="Slide Number Placeholder 3"/>
          <p:cNvSpPr>
            <a:spLocks noGrp="1"/>
          </p:cNvSpPr>
          <p:nvPr>
            <p:ph type="sldNum" sz="quarter" idx="5"/>
          </p:nvPr>
        </p:nvSpPr>
        <p:spPr/>
        <p:txBody>
          <a:bodyPr/>
          <a:lstStyle/>
          <a:p>
            <a:pPr>
              <a:defRPr/>
            </a:pPr>
            <a:fld id="{FC8295A0-2F21-4DD0-BCC1-EA180A7AC60E}" type="slidenum">
              <a:rPr lang="en-US" smtClean="0">
                <a:solidFill>
                  <a:prstClr val="black"/>
                </a:solidFill>
              </a:rPr>
              <a:pPr>
                <a:defRPr/>
              </a:pPr>
              <a:t>70</a:t>
            </a:fld>
            <a:endParaRPr lang="en-US" dirty="0">
              <a:solidFill>
                <a:prstClr val="black"/>
              </a:solidFill>
            </a:endParaRPr>
          </a:p>
        </p:txBody>
      </p:sp>
    </p:spTree>
    <p:extLst>
      <p:ext uri="{BB962C8B-B14F-4D97-AF65-F5344CB8AC3E}">
        <p14:creationId xmlns:p14="http://schemas.microsoft.com/office/powerpoint/2010/main" val="16945949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“My FAFSA” page.</a:t>
            </a:r>
          </a:p>
          <a:p>
            <a:endParaRPr lang="en-US" altLang="en-US" dirty="0" smtClean="0"/>
          </a:p>
          <a:p>
            <a:r>
              <a:rPr lang="en-US" altLang="en-US" dirty="0" smtClean="0"/>
              <a:t>A renewal FAFSA exists when the applicant has a FAFSA with a valid EFC from the previous year. Selecting “FAFSA Renewal” allows the applicant to prefill the current year’s FAFSA with some data from last year’s application.</a:t>
            </a:r>
          </a:p>
        </p:txBody>
      </p:sp>
      <p:sp>
        <p:nvSpPr>
          <p:cNvPr id="4" name="Slide Number Placeholder 3"/>
          <p:cNvSpPr>
            <a:spLocks noGrp="1"/>
          </p:cNvSpPr>
          <p:nvPr>
            <p:ph type="sldNum" sz="quarter" idx="5"/>
          </p:nvPr>
        </p:nvSpPr>
        <p:spPr/>
        <p:txBody>
          <a:bodyPr/>
          <a:lstStyle/>
          <a:p>
            <a:pPr>
              <a:defRPr/>
            </a:pPr>
            <a:fld id="{FC8295A0-2F21-4DD0-BCC1-EA180A7AC60E}" type="slidenum">
              <a:rPr lang="en-US" smtClean="0">
                <a:solidFill>
                  <a:prstClr val="black"/>
                </a:solidFill>
              </a:rPr>
              <a:pPr>
                <a:defRPr/>
              </a:pPr>
              <a:t>71</a:t>
            </a:fld>
            <a:endParaRPr lang="en-US" dirty="0">
              <a:solidFill>
                <a:prstClr val="black"/>
              </a:solidFill>
            </a:endParaRPr>
          </a:p>
        </p:txBody>
      </p:sp>
    </p:spTree>
    <p:extLst>
      <p:ext uri="{BB962C8B-B14F-4D97-AF65-F5344CB8AC3E}">
        <p14:creationId xmlns:p14="http://schemas.microsoft.com/office/powerpoint/2010/main" val="35417876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slide shows the 2017-18 “My FAFSA” page when an application has been submitted; the applicant has several choices.  They can make a correction by choosing “Make FAFSA Corrections,” or they can view and print his/her Student Aid Report (SAR) in one of two formats by selecting “View or Print your Student Aid Report (SAR).”</a:t>
            </a:r>
          </a:p>
          <a:p>
            <a:endParaRPr lang="en-US" altLang="en-US" dirty="0" smtClean="0"/>
          </a:p>
          <a:p>
            <a:r>
              <a:rPr lang="en-US" altLang="en-US" dirty="0" smtClean="0"/>
              <a:t>If he/she chooses “Make FAFSA Corrections,” they will be taken to a page asking them for his/her FSA ID Username, FSA ID Password and Save Key. </a:t>
            </a:r>
          </a:p>
          <a:p>
            <a:endParaRPr lang="en-US" altLang="en-US" dirty="0" smtClean="0"/>
          </a:p>
          <a:p>
            <a:r>
              <a:rPr lang="en-US" altLang="en-US" dirty="0" smtClean="0"/>
              <a:t>Choosing “View or Print your Student Aid Report” will take the applicant to a page asking for his/her FSA ID Username, FSA ID password. From there they will be able to view his/her SAR.</a:t>
            </a:r>
          </a:p>
          <a:p>
            <a:endParaRPr lang="en-US" altLang="en-US" dirty="0" smtClean="0"/>
          </a:p>
        </p:txBody>
      </p:sp>
      <p:sp>
        <p:nvSpPr>
          <p:cNvPr id="4" name="Slide Number Placeholder 3"/>
          <p:cNvSpPr>
            <a:spLocks noGrp="1"/>
          </p:cNvSpPr>
          <p:nvPr>
            <p:ph type="sldNum" sz="quarter" idx="5"/>
          </p:nvPr>
        </p:nvSpPr>
        <p:spPr/>
        <p:txBody>
          <a:bodyPr/>
          <a:lstStyle/>
          <a:p>
            <a:pPr>
              <a:defRPr/>
            </a:pPr>
            <a:fld id="{C0139641-37EA-4522-80F7-264174B71EA2}" type="slidenum">
              <a:rPr lang="en-US" smtClean="0">
                <a:solidFill>
                  <a:prstClr val="black"/>
                </a:solidFill>
              </a:rPr>
              <a:pPr>
                <a:defRPr/>
              </a:pPr>
              <a:t>72</a:t>
            </a:fld>
            <a:endParaRPr lang="en-US" dirty="0">
              <a:solidFill>
                <a:prstClr val="black"/>
              </a:solidFill>
            </a:endParaRPr>
          </a:p>
        </p:txBody>
      </p:sp>
    </p:spTree>
    <p:extLst>
      <p:ext uri="{BB962C8B-B14F-4D97-AF65-F5344CB8AC3E}">
        <p14:creationId xmlns:p14="http://schemas.microsoft.com/office/powerpoint/2010/main" val="33406359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“My FAFSA” page, when signatures are missing on a submitted FAFSA.</a:t>
            </a:r>
          </a:p>
          <a:p>
            <a:endParaRPr lang="en-US" altLang="en-US" dirty="0" smtClean="0"/>
          </a:p>
          <a:p>
            <a:r>
              <a:rPr lang="en-US" altLang="en-US" dirty="0" smtClean="0"/>
              <a:t>When the applicant, or his/her parent (in the case of a dependent applicant) clicks on “Provide Signatures,” they are taken to the “Provide Signatures” page (see next slide).</a:t>
            </a:r>
          </a:p>
        </p:txBody>
      </p:sp>
      <p:sp>
        <p:nvSpPr>
          <p:cNvPr id="4" name="Slide Number Placeholder 3"/>
          <p:cNvSpPr>
            <a:spLocks noGrp="1"/>
          </p:cNvSpPr>
          <p:nvPr>
            <p:ph type="sldNum" sz="quarter" idx="5"/>
          </p:nvPr>
        </p:nvSpPr>
        <p:spPr/>
        <p:txBody>
          <a:bodyPr/>
          <a:lstStyle/>
          <a:p>
            <a:pPr>
              <a:defRPr/>
            </a:pPr>
            <a:fld id="{6DE7B577-FBCD-4560-B640-808A3047821B}" type="slidenum">
              <a:rPr lang="en-US" smtClean="0">
                <a:solidFill>
                  <a:prstClr val="black"/>
                </a:solidFill>
              </a:rPr>
              <a:pPr>
                <a:defRPr/>
              </a:pPr>
              <a:t>73</a:t>
            </a:fld>
            <a:endParaRPr lang="en-US" dirty="0">
              <a:solidFill>
                <a:prstClr val="black"/>
              </a:solidFill>
            </a:endParaRPr>
          </a:p>
        </p:txBody>
      </p:sp>
    </p:spTree>
    <p:extLst>
      <p:ext uri="{BB962C8B-B14F-4D97-AF65-F5344CB8AC3E}">
        <p14:creationId xmlns:p14="http://schemas.microsoft.com/office/powerpoint/2010/main" val="29246113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“Provide Signature(s)” page for a dependent student.</a:t>
            </a:r>
          </a:p>
          <a:p>
            <a:endParaRPr lang="en-US" altLang="en-US" dirty="0" smtClean="0"/>
          </a:p>
          <a:p>
            <a:r>
              <a:rPr lang="en-US" altLang="en-US" dirty="0" smtClean="0"/>
              <a:t>Here the parent (of a dependent applicant) or the applicant (student) can provide his/her signature(s) electronically by clicking on “Sign Electronically With My FSA ID (Fastest).”</a:t>
            </a:r>
          </a:p>
        </p:txBody>
      </p:sp>
      <p:sp>
        <p:nvSpPr>
          <p:cNvPr id="4" name="Slide Number Placeholder 3"/>
          <p:cNvSpPr>
            <a:spLocks noGrp="1"/>
          </p:cNvSpPr>
          <p:nvPr>
            <p:ph type="sldNum" sz="quarter" idx="5"/>
          </p:nvPr>
        </p:nvSpPr>
        <p:spPr/>
        <p:txBody>
          <a:bodyPr/>
          <a:lstStyle/>
          <a:p>
            <a:pPr>
              <a:defRPr/>
            </a:pPr>
            <a:fld id="{E645D8CE-1A0D-4D5B-A8F4-F9B87A9A335C}" type="slidenum">
              <a:rPr lang="en-US" smtClean="0">
                <a:solidFill>
                  <a:prstClr val="black"/>
                </a:solidFill>
              </a:rPr>
              <a:pPr>
                <a:defRPr/>
              </a:pPr>
              <a:t>74</a:t>
            </a:fld>
            <a:endParaRPr lang="en-US" dirty="0">
              <a:solidFill>
                <a:prstClr val="black"/>
              </a:solidFill>
            </a:endParaRPr>
          </a:p>
        </p:txBody>
      </p:sp>
    </p:spTree>
    <p:extLst>
      <p:ext uri="{BB962C8B-B14F-4D97-AF65-F5344CB8AC3E}">
        <p14:creationId xmlns:p14="http://schemas.microsoft.com/office/powerpoint/2010/main" val="29129529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“Provide Signature(s)” page for a dependent student, continued.</a:t>
            </a:r>
          </a:p>
          <a:p>
            <a:endParaRPr lang="en-US" altLang="en-US" dirty="0" smtClean="0"/>
          </a:p>
        </p:txBody>
      </p:sp>
      <p:sp>
        <p:nvSpPr>
          <p:cNvPr id="4" name="Slide Number Placeholder 3"/>
          <p:cNvSpPr>
            <a:spLocks noGrp="1"/>
          </p:cNvSpPr>
          <p:nvPr>
            <p:ph type="sldNum" sz="quarter" idx="5"/>
          </p:nvPr>
        </p:nvSpPr>
        <p:spPr/>
        <p:txBody>
          <a:bodyPr/>
          <a:lstStyle/>
          <a:p>
            <a:pPr>
              <a:defRPr/>
            </a:pPr>
            <a:fld id="{4DA3D4A1-BB10-4E07-838A-94126F845201}" type="slidenum">
              <a:rPr lang="en-US" smtClean="0">
                <a:solidFill>
                  <a:prstClr val="black"/>
                </a:solidFill>
              </a:rPr>
              <a:pPr>
                <a:defRPr/>
              </a:pPr>
              <a:t>75</a:t>
            </a:fld>
            <a:endParaRPr lang="en-US" dirty="0">
              <a:solidFill>
                <a:prstClr val="black"/>
              </a:solidFill>
            </a:endParaRPr>
          </a:p>
        </p:txBody>
      </p:sp>
    </p:spTree>
    <p:extLst>
      <p:ext uri="{BB962C8B-B14F-4D97-AF65-F5344CB8AC3E}">
        <p14:creationId xmlns:p14="http://schemas.microsoft.com/office/powerpoint/2010/main" val="17868371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“Sign With an FSA ID” page for a dependent student.</a:t>
            </a:r>
          </a:p>
          <a:p>
            <a:endParaRPr lang="en-US" altLang="en-US" dirty="0" smtClean="0"/>
          </a:p>
          <a:p>
            <a:r>
              <a:rPr lang="en-US" altLang="en-US" dirty="0" smtClean="0"/>
              <a:t>If the applicant also chooses to sign electronically, both are taken to the “Sign With an FSA ID” page. The parent’s data is carried forward from the “Provide Signatures” page. The parent must enter his/her FSA ID Username, FSA ID password and actively agree to the Certification Statement.</a:t>
            </a:r>
          </a:p>
          <a:p>
            <a:endParaRPr lang="en-US" altLang="en-US" dirty="0" smtClean="0"/>
          </a:p>
          <a:p>
            <a:r>
              <a:rPr lang="en-US" altLang="en-US" dirty="0" smtClean="0"/>
              <a:t>The applicant must do the same. The signatures can then be submitted.</a:t>
            </a:r>
          </a:p>
          <a:p>
            <a:endParaRPr lang="en-US" altLang="en-US" dirty="0" smtClean="0"/>
          </a:p>
        </p:txBody>
      </p:sp>
      <p:sp>
        <p:nvSpPr>
          <p:cNvPr id="4" name="Slide Number Placeholder 3"/>
          <p:cNvSpPr>
            <a:spLocks noGrp="1"/>
          </p:cNvSpPr>
          <p:nvPr>
            <p:ph type="sldNum" sz="quarter" idx="5"/>
          </p:nvPr>
        </p:nvSpPr>
        <p:spPr/>
        <p:txBody>
          <a:bodyPr/>
          <a:lstStyle/>
          <a:p>
            <a:pPr>
              <a:defRPr/>
            </a:pPr>
            <a:fld id="{56835E93-FD30-43C9-843D-A55A8C448826}" type="slidenum">
              <a:rPr lang="en-US" smtClean="0">
                <a:solidFill>
                  <a:prstClr val="black"/>
                </a:solidFill>
              </a:rPr>
              <a:pPr>
                <a:defRPr/>
              </a:pPr>
              <a:t>76</a:t>
            </a:fld>
            <a:endParaRPr lang="en-US" dirty="0">
              <a:solidFill>
                <a:prstClr val="black"/>
              </a:solidFill>
            </a:endParaRPr>
          </a:p>
        </p:txBody>
      </p:sp>
    </p:spTree>
    <p:extLst>
      <p:ext uri="{BB962C8B-B14F-4D97-AF65-F5344CB8AC3E}">
        <p14:creationId xmlns:p14="http://schemas.microsoft.com/office/powerpoint/2010/main" val="19457645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2017-18 “Confirmation Page” for the applicant and parent signatures that have just been submitted; the message on the “Confirmation Page” clearly states that “We cannot calculate an Expected Family Contribution (EFC) until your application is processed.”</a:t>
            </a:r>
          </a:p>
        </p:txBody>
      </p:sp>
      <p:sp>
        <p:nvSpPr>
          <p:cNvPr id="4" name="Slide Number Placeholder 3"/>
          <p:cNvSpPr>
            <a:spLocks noGrp="1"/>
          </p:cNvSpPr>
          <p:nvPr>
            <p:ph type="sldNum" sz="quarter" idx="5"/>
          </p:nvPr>
        </p:nvSpPr>
        <p:spPr/>
        <p:txBody>
          <a:bodyPr/>
          <a:lstStyle/>
          <a:p>
            <a:pPr>
              <a:defRPr/>
            </a:pPr>
            <a:fld id="{C0B214DF-BE60-443A-9147-FA4E9BE6E748}" type="slidenum">
              <a:rPr lang="en-US" smtClean="0">
                <a:solidFill>
                  <a:prstClr val="black"/>
                </a:solidFill>
              </a:rPr>
              <a:pPr>
                <a:defRPr/>
              </a:pPr>
              <a:t>77</a:t>
            </a:fld>
            <a:endParaRPr lang="en-US" dirty="0">
              <a:solidFill>
                <a:prstClr val="black"/>
              </a:solidFill>
            </a:endParaRPr>
          </a:p>
        </p:txBody>
      </p:sp>
    </p:spTree>
    <p:extLst>
      <p:ext uri="{BB962C8B-B14F-4D97-AF65-F5344CB8AC3E}">
        <p14:creationId xmlns:p14="http://schemas.microsoft.com/office/powerpoint/2010/main" val="7472579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user can click “Exit” from the “Confirmation Page,” and will be taken back to the 2017-18 “My FAFSA” page where the “Current Application Status” has changed from “Provide Signatures” to “Processing.” Once the signatures are applied to the application (usually within 24-72 hours), the applicant will be able to view the processed SAR and make any necessary corrections.</a:t>
            </a:r>
          </a:p>
        </p:txBody>
      </p:sp>
      <p:sp>
        <p:nvSpPr>
          <p:cNvPr id="4" name="Slide Number Placeholder 3"/>
          <p:cNvSpPr>
            <a:spLocks noGrp="1"/>
          </p:cNvSpPr>
          <p:nvPr>
            <p:ph type="sldNum" sz="quarter" idx="5"/>
          </p:nvPr>
        </p:nvSpPr>
        <p:spPr/>
        <p:txBody>
          <a:bodyPr/>
          <a:lstStyle/>
          <a:p>
            <a:pPr>
              <a:defRPr/>
            </a:pPr>
            <a:fld id="{E25CD770-FDAF-4EA1-93E4-834FDEBB5EFF}" type="slidenum">
              <a:rPr lang="en-US" smtClean="0">
                <a:solidFill>
                  <a:prstClr val="black"/>
                </a:solidFill>
              </a:rPr>
              <a:pPr>
                <a:defRPr/>
              </a:pPr>
              <a:t>78</a:t>
            </a:fld>
            <a:endParaRPr lang="en-US" dirty="0">
              <a:solidFill>
                <a:prstClr val="black"/>
              </a:solidFill>
            </a:endParaRPr>
          </a:p>
        </p:txBody>
      </p:sp>
    </p:spTree>
    <p:extLst>
      <p:ext uri="{BB962C8B-B14F-4D97-AF65-F5344CB8AC3E}">
        <p14:creationId xmlns:p14="http://schemas.microsoft.com/office/powerpoint/2010/main" val="23862388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View of the 2017-18 “My FAFSA” page after the missing signatures have been applied, and the FAFSA has been processed.</a:t>
            </a:r>
          </a:p>
        </p:txBody>
      </p:sp>
      <p:sp>
        <p:nvSpPr>
          <p:cNvPr id="4" name="Slide Number Placeholder 3"/>
          <p:cNvSpPr>
            <a:spLocks noGrp="1"/>
          </p:cNvSpPr>
          <p:nvPr>
            <p:ph type="sldNum" sz="quarter" idx="5"/>
          </p:nvPr>
        </p:nvSpPr>
        <p:spPr/>
        <p:txBody>
          <a:bodyPr/>
          <a:lstStyle/>
          <a:p>
            <a:pPr>
              <a:defRPr/>
            </a:pPr>
            <a:fld id="{B5B6FA3C-7FE8-4DEC-91E6-C599DD8C0952}" type="slidenum">
              <a:rPr lang="en-US" smtClean="0">
                <a:solidFill>
                  <a:prstClr val="black"/>
                </a:solidFill>
              </a:rPr>
              <a:pPr>
                <a:defRPr/>
              </a:pPr>
              <a:t>79</a:t>
            </a:fld>
            <a:endParaRPr lang="en-US" dirty="0">
              <a:solidFill>
                <a:prstClr val="black"/>
              </a:solidFill>
            </a:endParaRPr>
          </a:p>
        </p:txBody>
      </p:sp>
    </p:spTree>
    <p:extLst>
      <p:ext uri="{BB962C8B-B14F-4D97-AF65-F5344CB8AC3E}">
        <p14:creationId xmlns:p14="http://schemas.microsoft.com/office/powerpoint/2010/main" val="426073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“Login” page.</a:t>
            </a:r>
          </a:p>
          <a:p>
            <a:endParaRPr lang="en-US" altLang="en-US" dirty="0" smtClean="0"/>
          </a:p>
        </p:txBody>
      </p:sp>
      <p:sp>
        <p:nvSpPr>
          <p:cNvPr id="4" name="Slide Number Placeholder 3"/>
          <p:cNvSpPr>
            <a:spLocks noGrp="1"/>
          </p:cNvSpPr>
          <p:nvPr>
            <p:ph type="sldNum" sz="quarter" idx="5"/>
          </p:nvPr>
        </p:nvSpPr>
        <p:spPr/>
        <p:txBody>
          <a:bodyPr/>
          <a:lstStyle/>
          <a:p>
            <a:pPr>
              <a:defRPr/>
            </a:pPr>
            <a:fld id="{D65E688B-7D8E-4617-820A-B343166A7ACA}" type="slidenum">
              <a:rPr lang="en-US" smtClean="0"/>
              <a:pPr>
                <a:defRPr/>
              </a:pPr>
              <a:t>8</a:t>
            </a:fld>
            <a:endParaRPr lang="en-US" dirty="0"/>
          </a:p>
        </p:txBody>
      </p:sp>
    </p:spTree>
    <p:extLst>
      <p:ext uri="{BB962C8B-B14F-4D97-AF65-F5344CB8AC3E}">
        <p14:creationId xmlns:p14="http://schemas.microsoft.com/office/powerpoint/2010/main" val="14441723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24359F97-C3E1-4BD4-9D29-57362E75CFC0}" type="slidenum">
              <a:rPr lang="en-US" smtClean="0">
                <a:solidFill>
                  <a:prstClr val="black"/>
                </a:solidFill>
              </a:rPr>
              <a:pPr>
                <a:defRPr/>
              </a:pPr>
              <a:t>80</a:t>
            </a:fld>
            <a:endParaRPr lang="en-US" dirty="0">
              <a:solidFill>
                <a:prstClr val="black"/>
              </a:solidFill>
            </a:endParaRPr>
          </a:p>
        </p:txBody>
      </p:sp>
    </p:spTree>
    <p:extLst>
      <p:ext uri="{BB962C8B-B14F-4D97-AF65-F5344CB8AC3E}">
        <p14:creationId xmlns:p14="http://schemas.microsoft.com/office/powerpoint/2010/main" val="743470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“Parent Financial Information” page for a dependent student who qualifies for an Auto-Zero EFC.</a:t>
            </a:r>
          </a:p>
          <a:p>
            <a:endParaRPr lang="en-US" altLang="en-US" dirty="0" smtClean="0"/>
          </a:p>
          <a:p>
            <a:r>
              <a:rPr lang="en-US" altLang="en-US" dirty="0" smtClean="0"/>
              <a:t>When the applicant qualifies for an Auto-Zero EFC, they may be given the option to skip the remaining financial questions on the FAFSA </a:t>
            </a:r>
            <a:r>
              <a:rPr lang="en-US" altLang="en-US" b="1" dirty="0" smtClean="0"/>
              <a:t>(depending on the applicant’s state of legal residence)</a:t>
            </a:r>
            <a:r>
              <a:rPr lang="en-US" altLang="en-US" dirty="0" smtClean="0"/>
              <a:t>. If the applicant answers “Yes” to the “Skipping” question, they skip the remaining financial questions, and are taken directly to the “Sign and Submit” page.</a:t>
            </a:r>
          </a:p>
          <a:p>
            <a:endParaRPr lang="en-US" altLang="en-US" dirty="0" smtClean="0"/>
          </a:p>
          <a:p>
            <a:r>
              <a:rPr lang="en-US" altLang="en-US" dirty="0" smtClean="0"/>
              <a:t>The example in this screenshot displays the “Parent Financial Information” page for a dependent applicant, where the “Skipping” question is displayed. In this example, the parent has chosen to skip the remaining financial questions. The remaining financial questions will be skipped for the parent, and </a:t>
            </a:r>
            <a:r>
              <a:rPr lang="en-US" altLang="en-US" u="sng" dirty="0" smtClean="0"/>
              <a:t>all</a:t>
            </a:r>
            <a:r>
              <a:rPr lang="en-US" altLang="en-US" dirty="0" smtClean="0"/>
              <a:t> financial questions will be skipped for the applicant.</a:t>
            </a:r>
          </a:p>
        </p:txBody>
      </p:sp>
      <p:sp>
        <p:nvSpPr>
          <p:cNvPr id="4" name="Slide Number Placeholder 3"/>
          <p:cNvSpPr>
            <a:spLocks noGrp="1"/>
          </p:cNvSpPr>
          <p:nvPr>
            <p:ph type="sldNum" sz="quarter" idx="5"/>
          </p:nvPr>
        </p:nvSpPr>
        <p:spPr/>
        <p:txBody>
          <a:bodyPr/>
          <a:lstStyle/>
          <a:p>
            <a:pPr>
              <a:defRPr/>
            </a:pPr>
            <a:fld id="{B9F49D7A-8783-426C-A6FE-C9EC19CEC086}" type="slidenum">
              <a:rPr lang="en-US" smtClean="0">
                <a:solidFill>
                  <a:prstClr val="black"/>
                </a:solidFill>
              </a:rPr>
              <a:pPr>
                <a:defRPr/>
              </a:pPr>
              <a:t>81</a:t>
            </a:fld>
            <a:endParaRPr lang="en-US" dirty="0">
              <a:solidFill>
                <a:prstClr val="black"/>
              </a:solidFill>
            </a:endParaRPr>
          </a:p>
        </p:txBody>
      </p:sp>
    </p:spTree>
    <p:extLst>
      <p:ext uri="{BB962C8B-B14F-4D97-AF65-F5344CB8AC3E}">
        <p14:creationId xmlns:p14="http://schemas.microsoft.com/office/powerpoint/2010/main" val="3856497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D331D60-0C9B-4955-A0FD-EE9403380867}" type="slidenum">
              <a:rPr lang="en-US" smtClean="0">
                <a:solidFill>
                  <a:prstClr val="black"/>
                </a:solidFill>
              </a:rPr>
              <a:pPr>
                <a:defRPr/>
              </a:pPr>
              <a:t>82</a:t>
            </a:fld>
            <a:endParaRPr lang="en-US" dirty="0">
              <a:solidFill>
                <a:prstClr val="black"/>
              </a:solidFill>
            </a:endParaRPr>
          </a:p>
        </p:txBody>
      </p:sp>
    </p:spTree>
    <p:extLst>
      <p:ext uri="{BB962C8B-B14F-4D97-AF65-F5344CB8AC3E}">
        <p14:creationId xmlns:p14="http://schemas.microsoft.com/office/powerpoint/2010/main" val="34737402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“Dependency Status Results” page.</a:t>
            </a:r>
          </a:p>
          <a:p>
            <a:endParaRPr lang="en-US" altLang="en-US" dirty="0" smtClean="0"/>
          </a:p>
          <a:p>
            <a:r>
              <a:rPr lang="en-US" altLang="en-US" dirty="0" smtClean="0"/>
              <a:t>If the dependent applicant is unable to provide parental data on the FAFSA, they should select “I am unable to provide parental information.” The applicant should then click on “Next”</a:t>
            </a:r>
          </a:p>
        </p:txBody>
      </p:sp>
      <p:sp>
        <p:nvSpPr>
          <p:cNvPr id="4" name="Slide Number Placeholder 3"/>
          <p:cNvSpPr>
            <a:spLocks noGrp="1"/>
          </p:cNvSpPr>
          <p:nvPr>
            <p:ph type="sldNum" sz="quarter" idx="5"/>
          </p:nvPr>
        </p:nvSpPr>
        <p:spPr/>
        <p:txBody>
          <a:bodyPr/>
          <a:lstStyle/>
          <a:p>
            <a:pPr>
              <a:defRPr/>
            </a:pPr>
            <a:fld id="{B257A137-023D-4ED0-B400-B94CC2D30AD8}" type="slidenum">
              <a:rPr lang="en-US" smtClean="0">
                <a:solidFill>
                  <a:prstClr val="black"/>
                </a:solidFill>
              </a:rPr>
              <a:pPr>
                <a:defRPr/>
              </a:pPr>
              <a:t>83</a:t>
            </a:fld>
            <a:endParaRPr lang="en-US" dirty="0">
              <a:solidFill>
                <a:prstClr val="black"/>
              </a:solidFill>
            </a:endParaRPr>
          </a:p>
        </p:txBody>
      </p:sp>
    </p:spTree>
    <p:extLst>
      <p:ext uri="{BB962C8B-B14F-4D97-AF65-F5344CB8AC3E}">
        <p14:creationId xmlns:p14="http://schemas.microsoft.com/office/powerpoint/2010/main" val="10239613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2017-18 “Special Circumstances” page.</a:t>
            </a:r>
          </a:p>
          <a:p>
            <a:pPr>
              <a:defRPr/>
            </a:pPr>
            <a:endParaRPr lang="en-US" dirty="0"/>
          </a:p>
          <a:p>
            <a:pPr>
              <a:defRPr/>
            </a:pPr>
            <a:r>
              <a:rPr lang="en-US" dirty="0" smtClean="0"/>
              <a:t>The applicant will then be taken to the “Special Circumstances” page, where they can either:</a:t>
            </a:r>
          </a:p>
          <a:p>
            <a:pPr marL="230566" indent="-230566">
              <a:buFontTx/>
              <a:buAutoNum type="arabicPeriod"/>
              <a:defRPr/>
            </a:pPr>
            <a:r>
              <a:rPr lang="en-US" dirty="0" smtClean="0"/>
              <a:t>Correct his/her response from the previous page and be given the opportunity to provide parental information,</a:t>
            </a:r>
          </a:p>
          <a:p>
            <a:pPr marL="230566" indent="-230566">
              <a:buFontTx/>
              <a:buAutoNum type="arabicPeriod"/>
              <a:defRPr/>
            </a:pPr>
            <a:r>
              <a:rPr lang="en-US" dirty="0" smtClean="0"/>
              <a:t>Select the response “I have a special circumstance…” or,</a:t>
            </a:r>
          </a:p>
          <a:p>
            <a:pPr marL="230566" indent="-230566">
              <a:buFontTx/>
              <a:buAutoNum type="arabicPeriod"/>
              <a:defRPr/>
            </a:pPr>
            <a:r>
              <a:rPr lang="en-US" dirty="0" smtClean="0"/>
              <a:t>Select a response stating that they do not have a special circumstance, but are unable to provide parental information (and will be eligible for only an unsubsidized loan).</a:t>
            </a:r>
          </a:p>
          <a:p>
            <a:pPr marL="230566" indent="-230566">
              <a:buFontTx/>
              <a:buAutoNum type="arabicPeriod"/>
              <a:defRPr/>
            </a:pPr>
            <a:endParaRPr lang="en-US" dirty="0"/>
          </a:p>
          <a:p>
            <a:pPr>
              <a:defRPr/>
            </a:pPr>
            <a:r>
              <a:rPr lang="en-US" dirty="0" smtClean="0"/>
              <a:t>In this example the applicant has selected “I have a special circumstance and I am unable to provide parental information.” The applicant can then click “Next”</a:t>
            </a:r>
            <a:endParaRPr lang="en-US" dirty="0"/>
          </a:p>
        </p:txBody>
      </p:sp>
      <p:sp>
        <p:nvSpPr>
          <p:cNvPr id="4" name="Slide Number Placeholder 3"/>
          <p:cNvSpPr>
            <a:spLocks noGrp="1"/>
          </p:cNvSpPr>
          <p:nvPr>
            <p:ph type="sldNum" sz="quarter" idx="5"/>
          </p:nvPr>
        </p:nvSpPr>
        <p:spPr/>
        <p:txBody>
          <a:bodyPr/>
          <a:lstStyle/>
          <a:p>
            <a:pPr>
              <a:defRPr/>
            </a:pPr>
            <a:fld id="{3F93BD4F-B128-4AF7-AB87-A947925545CB}" type="slidenum">
              <a:rPr lang="en-US" smtClean="0">
                <a:solidFill>
                  <a:prstClr val="black"/>
                </a:solidFill>
              </a:rPr>
              <a:pPr>
                <a:defRPr/>
              </a:pPr>
              <a:t>84</a:t>
            </a:fld>
            <a:endParaRPr lang="en-US" dirty="0">
              <a:solidFill>
                <a:prstClr val="black"/>
              </a:solidFill>
            </a:endParaRPr>
          </a:p>
        </p:txBody>
      </p:sp>
    </p:spTree>
    <p:extLst>
      <p:ext uri="{BB962C8B-B14F-4D97-AF65-F5344CB8AC3E}">
        <p14:creationId xmlns:p14="http://schemas.microsoft.com/office/powerpoint/2010/main" val="9516528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applicant is taken to the 2017-18 “Unable to Provide Parental Information” page, and has the opportunity to either provide parental information, or continue on the “Unable to Provide Parental Information” path. In this example, the applicant continues down the “Unable to provide parental information” path, and then clicks the “Next” button. This path allows the applicant to skip the parental information questions, and go to the student financial information questions.</a:t>
            </a:r>
          </a:p>
        </p:txBody>
      </p:sp>
      <p:sp>
        <p:nvSpPr>
          <p:cNvPr id="4" name="Slide Number Placeholder 3"/>
          <p:cNvSpPr>
            <a:spLocks noGrp="1"/>
          </p:cNvSpPr>
          <p:nvPr>
            <p:ph type="sldNum" sz="quarter" idx="5"/>
          </p:nvPr>
        </p:nvSpPr>
        <p:spPr/>
        <p:txBody>
          <a:bodyPr/>
          <a:lstStyle/>
          <a:p>
            <a:pPr>
              <a:defRPr/>
            </a:pPr>
            <a:fld id="{DC21C495-2000-40E6-82D3-C65057F99371}" type="slidenum">
              <a:rPr lang="en-US" smtClean="0">
                <a:solidFill>
                  <a:prstClr val="black"/>
                </a:solidFill>
              </a:rPr>
              <a:pPr>
                <a:defRPr/>
              </a:pPr>
              <a:t>85</a:t>
            </a:fld>
            <a:endParaRPr lang="en-US" dirty="0">
              <a:solidFill>
                <a:prstClr val="black"/>
              </a:solidFill>
            </a:endParaRPr>
          </a:p>
        </p:txBody>
      </p:sp>
    </p:spTree>
    <p:extLst>
      <p:ext uri="{BB962C8B-B14F-4D97-AF65-F5344CB8AC3E}">
        <p14:creationId xmlns:p14="http://schemas.microsoft.com/office/powerpoint/2010/main" val="42674098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126E6331-84C0-4B30-8175-BA2A1546402C}" type="slidenum">
              <a:rPr lang="en-US" smtClean="0">
                <a:solidFill>
                  <a:prstClr val="black"/>
                </a:solidFill>
              </a:rPr>
              <a:pPr>
                <a:defRPr/>
              </a:pPr>
              <a:t>86</a:t>
            </a:fld>
            <a:endParaRPr lang="en-US" dirty="0">
              <a:solidFill>
                <a:prstClr val="black"/>
              </a:solidFill>
            </a:endParaRPr>
          </a:p>
        </p:txBody>
      </p:sp>
    </p:spTree>
    <p:extLst>
      <p:ext uri="{BB962C8B-B14F-4D97-AF65-F5344CB8AC3E}">
        <p14:creationId xmlns:p14="http://schemas.microsoft.com/office/powerpoint/2010/main" val="20384415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“Dependency Status Results” page.</a:t>
            </a:r>
          </a:p>
          <a:p>
            <a:endParaRPr lang="en-US" altLang="en-US" dirty="0" smtClean="0"/>
          </a:p>
          <a:p>
            <a:r>
              <a:rPr lang="en-US" altLang="en-US" dirty="0" smtClean="0"/>
              <a:t>If the applicant does not have a special circumstance, but is unable to provide parental information, they should click on, “I am unable to provide parental information” and click the “Next” button.</a:t>
            </a:r>
          </a:p>
        </p:txBody>
      </p:sp>
      <p:sp>
        <p:nvSpPr>
          <p:cNvPr id="4" name="Slide Number Placeholder 3"/>
          <p:cNvSpPr>
            <a:spLocks noGrp="1"/>
          </p:cNvSpPr>
          <p:nvPr>
            <p:ph type="sldNum" sz="quarter" idx="5"/>
          </p:nvPr>
        </p:nvSpPr>
        <p:spPr/>
        <p:txBody>
          <a:bodyPr/>
          <a:lstStyle/>
          <a:p>
            <a:pPr>
              <a:defRPr/>
            </a:pPr>
            <a:fld id="{BD854CF9-E608-427A-B077-310F0305B4CD}" type="slidenum">
              <a:rPr lang="en-US" smtClean="0">
                <a:solidFill>
                  <a:prstClr val="black"/>
                </a:solidFill>
              </a:rPr>
              <a:pPr>
                <a:defRPr/>
              </a:pPr>
              <a:t>87</a:t>
            </a:fld>
            <a:endParaRPr lang="en-US" dirty="0">
              <a:solidFill>
                <a:prstClr val="black"/>
              </a:solidFill>
            </a:endParaRPr>
          </a:p>
        </p:txBody>
      </p:sp>
    </p:spTree>
    <p:extLst>
      <p:ext uri="{BB962C8B-B14F-4D97-AF65-F5344CB8AC3E}">
        <p14:creationId xmlns:p14="http://schemas.microsoft.com/office/powerpoint/2010/main" val="13790882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applicant is taken to the 2017-18 “Special Circumstances” page, selects, “I do not have a special circumstance but I am unable to provide parental information”, and clicks the “Next” button.</a:t>
            </a:r>
          </a:p>
        </p:txBody>
      </p:sp>
      <p:sp>
        <p:nvSpPr>
          <p:cNvPr id="4" name="Slide Number Placeholder 3"/>
          <p:cNvSpPr>
            <a:spLocks noGrp="1"/>
          </p:cNvSpPr>
          <p:nvPr>
            <p:ph type="sldNum" sz="quarter" idx="5"/>
          </p:nvPr>
        </p:nvSpPr>
        <p:spPr/>
        <p:txBody>
          <a:bodyPr/>
          <a:lstStyle/>
          <a:p>
            <a:pPr>
              <a:defRPr/>
            </a:pPr>
            <a:fld id="{17EE4DCA-760C-4E87-91ED-87BD6717FF5E}" type="slidenum">
              <a:rPr lang="en-US" smtClean="0">
                <a:solidFill>
                  <a:prstClr val="black"/>
                </a:solidFill>
              </a:rPr>
              <a:pPr>
                <a:defRPr/>
              </a:pPr>
              <a:t>88</a:t>
            </a:fld>
            <a:endParaRPr lang="en-US" dirty="0">
              <a:solidFill>
                <a:prstClr val="black"/>
              </a:solidFill>
            </a:endParaRPr>
          </a:p>
        </p:txBody>
      </p:sp>
    </p:spTree>
    <p:extLst>
      <p:ext uri="{BB962C8B-B14F-4D97-AF65-F5344CB8AC3E}">
        <p14:creationId xmlns:p14="http://schemas.microsoft.com/office/powerpoint/2010/main" val="33706352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applicant is taken to the 2017-18 “Unsubsidized Loan Only” page.  This page contains information about submitting the application without parental information, and informs the applicant that they will be eligible for an unsubsidized loan only.</a:t>
            </a:r>
          </a:p>
          <a:p>
            <a:endParaRPr lang="en-US" altLang="en-US" dirty="0" smtClean="0"/>
          </a:p>
          <a:p>
            <a:r>
              <a:rPr lang="en-US" altLang="en-US" dirty="0" smtClean="0"/>
              <a:t>The applicant is given the opportunity to provide parental information. If they decide not to provide parental information, they can click the “Next” button.</a:t>
            </a:r>
          </a:p>
        </p:txBody>
      </p:sp>
      <p:sp>
        <p:nvSpPr>
          <p:cNvPr id="4" name="Slide Number Placeholder 3"/>
          <p:cNvSpPr>
            <a:spLocks noGrp="1"/>
          </p:cNvSpPr>
          <p:nvPr>
            <p:ph type="sldNum" sz="quarter" idx="5"/>
          </p:nvPr>
        </p:nvSpPr>
        <p:spPr/>
        <p:txBody>
          <a:bodyPr/>
          <a:lstStyle/>
          <a:p>
            <a:pPr>
              <a:defRPr/>
            </a:pPr>
            <a:fld id="{EB8BD337-420E-431D-B02D-5874535BF0B2}" type="slidenum">
              <a:rPr lang="en-US" smtClean="0">
                <a:solidFill>
                  <a:prstClr val="black"/>
                </a:solidFill>
              </a:rPr>
              <a:pPr>
                <a:defRPr/>
              </a:pPr>
              <a:t>89</a:t>
            </a:fld>
            <a:endParaRPr lang="en-US" dirty="0">
              <a:solidFill>
                <a:prstClr val="black"/>
              </a:solidFill>
            </a:endParaRPr>
          </a:p>
        </p:txBody>
      </p:sp>
    </p:spTree>
    <p:extLst>
      <p:ext uri="{BB962C8B-B14F-4D97-AF65-F5344CB8AC3E}">
        <p14:creationId xmlns:p14="http://schemas.microsoft.com/office/powerpoint/2010/main" val="205399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“Login” page with Enter your FSA ID option selected. </a:t>
            </a:r>
          </a:p>
          <a:p>
            <a:endParaRPr lang="en-US" altLang="en-US" dirty="0" smtClean="0"/>
          </a:p>
          <a:p>
            <a:r>
              <a:rPr lang="en-US" altLang="en-US" dirty="0" smtClean="0"/>
              <a:t>Note: It is beneficial for the student/parent to include an e-mail address on his/her FSA ID account to allow the U.S. Department of Education to communicate directly with the FSA ID owner about the status of his/her account. The e-mail address is entered when the student/parent applies for his/her FSA ID. </a:t>
            </a:r>
          </a:p>
          <a:p>
            <a:endParaRPr lang="en-US" altLang="en-US" dirty="0" smtClean="0"/>
          </a:p>
          <a:p>
            <a:r>
              <a:rPr lang="en-US" altLang="en-US" dirty="0" smtClean="0"/>
              <a:t>Reminder:</a:t>
            </a:r>
            <a:r>
              <a:rPr lang="en-US" altLang="en-US" baseline="0" dirty="0" smtClean="0"/>
              <a:t> While the e-mail address for FSA ID is optional, if the user does want to include an e-mail address, it can be used only once with an FSA ID. If users share an e-mail address, only one user may link the e-mail address to an FSA ID. </a:t>
            </a:r>
            <a:endParaRPr lang="en-US" altLang="en-US" dirty="0" smtClean="0"/>
          </a:p>
        </p:txBody>
      </p:sp>
      <p:sp>
        <p:nvSpPr>
          <p:cNvPr id="4" name="Slide Number Placeholder 3"/>
          <p:cNvSpPr>
            <a:spLocks noGrp="1"/>
          </p:cNvSpPr>
          <p:nvPr>
            <p:ph type="sldNum" sz="quarter" idx="5"/>
          </p:nvPr>
        </p:nvSpPr>
        <p:spPr/>
        <p:txBody>
          <a:bodyPr/>
          <a:lstStyle/>
          <a:p>
            <a:pPr>
              <a:defRPr/>
            </a:pPr>
            <a:fld id="{9223D47F-0E15-483C-BB23-E5A8F4965D35}" type="slidenum">
              <a:rPr lang="en-US" smtClean="0"/>
              <a:pPr>
                <a:defRPr/>
              </a:pPr>
              <a:t>9</a:t>
            </a:fld>
            <a:endParaRPr lang="en-US" dirty="0"/>
          </a:p>
        </p:txBody>
      </p:sp>
    </p:spTree>
    <p:extLst>
      <p:ext uri="{BB962C8B-B14F-4D97-AF65-F5344CB8AC3E}">
        <p14:creationId xmlns:p14="http://schemas.microsoft.com/office/powerpoint/2010/main" val="3932989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applicant is taken to the 2017-18 “Unable to Provide Parental Information” page.</a:t>
            </a:r>
          </a:p>
          <a:p>
            <a:endParaRPr lang="en-US" altLang="en-US" dirty="0" smtClean="0"/>
          </a:p>
          <a:p>
            <a:r>
              <a:rPr lang="en-US" altLang="en-US" dirty="0" smtClean="0"/>
              <a:t>The applicant is given a final opportunity to provide parental information. If they choose not to provide parental information, they can click the “Next” button. The applicant will be allowed to skip the parental information pages and will be taken to the student financial information pages.</a:t>
            </a:r>
          </a:p>
          <a:p>
            <a:endParaRPr lang="en-US" altLang="en-US" dirty="0" smtClean="0"/>
          </a:p>
        </p:txBody>
      </p:sp>
      <p:sp>
        <p:nvSpPr>
          <p:cNvPr id="4" name="Slide Number Placeholder 3"/>
          <p:cNvSpPr>
            <a:spLocks noGrp="1"/>
          </p:cNvSpPr>
          <p:nvPr>
            <p:ph type="sldNum" sz="quarter" idx="5"/>
          </p:nvPr>
        </p:nvSpPr>
        <p:spPr/>
        <p:txBody>
          <a:bodyPr/>
          <a:lstStyle/>
          <a:p>
            <a:pPr>
              <a:defRPr/>
            </a:pPr>
            <a:fld id="{CB9F74F4-1E91-446C-B84C-C5755A552E9C}" type="slidenum">
              <a:rPr lang="en-US" smtClean="0">
                <a:solidFill>
                  <a:prstClr val="black"/>
                </a:solidFill>
              </a:rPr>
              <a:pPr>
                <a:defRPr/>
              </a:pPr>
              <a:t>90</a:t>
            </a:fld>
            <a:endParaRPr lang="en-US" dirty="0">
              <a:solidFill>
                <a:prstClr val="black"/>
              </a:solidFill>
            </a:endParaRPr>
          </a:p>
        </p:txBody>
      </p:sp>
    </p:spTree>
    <p:extLst>
      <p:ext uri="{BB962C8B-B14F-4D97-AF65-F5344CB8AC3E}">
        <p14:creationId xmlns:p14="http://schemas.microsoft.com/office/powerpoint/2010/main" val="33306094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C677F70-CF9F-43C1-B1FA-A9218BBB5F71}" type="slidenum">
              <a:rPr lang="en-US" smtClean="0"/>
              <a:pPr>
                <a:defRPr/>
              </a:pPr>
              <a:t>91</a:t>
            </a:fld>
            <a:endParaRPr lang="en-US" dirty="0"/>
          </a:p>
        </p:txBody>
      </p:sp>
    </p:spTree>
    <p:extLst>
      <p:ext uri="{BB962C8B-B14F-4D97-AF65-F5344CB8AC3E}">
        <p14:creationId xmlns:p14="http://schemas.microsoft.com/office/powerpoint/2010/main" val="6229074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“Dependency Determination” page.</a:t>
            </a:r>
          </a:p>
          <a:p>
            <a:endParaRPr lang="en-US" altLang="en-US" dirty="0" smtClean="0"/>
          </a:p>
          <a:p>
            <a:r>
              <a:rPr lang="en-US" altLang="en-US" dirty="0" smtClean="0"/>
              <a:t>The dependency</a:t>
            </a:r>
            <a:r>
              <a:rPr lang="en-US" altLang="en-US" baseline="0" dirty="0" smtClean="0"/>
              <a:t> questions at the bottom of the Dependency Determination page are the questions that will determine if the applicant will see the Homeless Circumstances questions. </a:t>
            </a:r>
            <a:endParaRPr lang="en-US" altLang="en-US" dirty="0" smtClean="0"/>
          </a:p>
        </p:txBody>
      </p:sp>
      <p:sp>
        <p:nvSpPr>
          <p:cNvPr id="4" name="Slide Number Placeholder 3"/>
          <p:cNvSpPr>
            <a:spLocks noGrp="1"/>
          </p:cNvSpPr>
          <p:nvPr>
            <p:ph type="sldNum" sz="quarter" idx="5"/>
          </p:nvPr>
        </p:nvSpPr>
        <p:spPr/>
        <p:txBody>
          <a:bodyPr/>
          <a:lstStyle/>
          <a:p>
            <a:pPr>
              <a:defRPr/>
            </a:pPr>
            <a:fld id="{221BD334-7ACB-49C2-895D-BD445EA71D93}" type="slidenum">
              <a:rPr lang="en-US" smtClean="0"/>
              <a:pPr>
                <a:defRPr/>
              </a:pPr>
              <a:t>92</a:t>
            </a:fld>
            <a:endParaRPr lang="en-US" dirty="0"/>
          </a:p>
        </p:txBody>
      </p:sp>
    </p:spTree>
    <p:extLst>
      <p:ext uri="{BB962C8B-B14F-4D97-AF65-F5344CB8AC3E}">
        <p14:creationId xmlns:p14="http://schemas.microsoft.com/office/powerpoint/2010/main" val="34883503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Homeless</a:t>
            </a:r>
            <a:r>
              <a:rPr lang="en-US" altLang="en-US" baseline="0" dirty="0" smtClean="0"/>
              <a:t> or at Risk of Being Homeless page has been revised to provide definitions and examples of homeless circumstances. </a:t>
            </a:r>
            <a:endParaRPr lang="en-US" altLang="en-US" dirty="0" smtClean="0"/>
          </a:p>
        </p:txBody>
      </p:sp>
      <p:sp>
        <p:nvSpPr>
          <p:cNvPr id="4" name="Slide Number Placeholder 3"/>
          <p:cNvSpPr>
            <a:spLocks noGrp="1"/>
          </p:cNvSpPr>
          <p:nvPr>
            <p:ph type="sldNum" sz="quarter" idx="5"/>
          </p:nvPr>
        </p:nvSpPr>
        <p:spPr/>
        <p:txBody>
          <a:bodyPr/>
          <a:lstStyle/>
          <a:p>
            <a:pPr>
              <a:defRPr/>
            </a:pPr>
            <a:fld id="{B4A5704A-BA4E-4E38-949D-1960680D888E}" type="slidenum">
              <a:rPr lang="en-US" smtClean="0"/>
              <a:pPr>
                <a:defRPr/>
              </a:pPr>
              <a:t>93</a:t>
            </a:fld>
            <a:endParaRPr lang="en-US" dirty="0"/>
          </a:p>
        </p:txBody>
      </p:sp>
    </p:spTree>
    <p:extLst>
      <p:ext uri="{BB962C8B-B14F-4D97-AF65-F5344CB8AC3E}">
        <p14:creationId xmlns:p14="http://schemas.microsoft.com/office/powerpoint/2010/main" val="40054572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applicant is then taken to the 2017-18 “Unable to Provide Parental Information” page, where they will be able to proceed after selecting “I am unable to provide parental information…”</a:t>
            </a:r>
          </a:p>
          <a:p>
            <a:endParaRPr lang="en-US" altLang="en-US" dirty="0" smtClean="0"/>
          </a:p>
          <a:p>
            <a:r>
              <a:rPr lang="en-US" altLang="en-US" dirty="0" smtClean="0"/>
              <a:t>The applicant should click the “Next” button; they will then skip the parental information pages and go directly to the student financial information pages.</a:t>
            </a:r>
          </a:p>
        </p:txBody>
      </p:sp>
      <p:sp>
        <p:nvSpPr>
          <p:cNvPr id="4" name="Slide Number Placeholder 3"/>
          <p:cNvSpPr>
            <a:spLocks noGrp="1"/>
          </p:cNvSpPr>
          <p:nvPr>
            <p:ph type="sldNum" sz="quarter" idx="5"/>
          </p:nvPr>
        </p:nvSpPr>
        <p:spPr/>
        <p:txBody>
          <a:bodyPr/>
          <a:lstStyle/>
          <a:p>
            <a:pPr>
              <a:defRPr/>
            </a:pPr>
            <a:fld id="{7E8C09BE-2D92-4BCB-8A50-231151DEC8BA}" type="slidenum">
              <a:rPr lang="en-US" smtClean="0"/>
              <a:pPr>
                <a:defRPr/>
              </a:pPr>
              <a:t>94</a:t>
            </a:fld>
            <a:endParaRPr lang="en-US" dirty="0"/>
          </a:p>
        </p:txBody>
      </p:sp>
    </p:spTree>
    <p:extLst>
      <p:ext uri="{BB962C8B-B14F-4D97-AF65-F5344CB8AC3E}">
        <p14:creationId xmlns:p14="http://schemas.microsoft.com/office/powerpoint/2010/main" val="84050493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90320E96-22B2-4CF1-B330-0024DF6BF692}" type="slidenum">
              <a:rPr lang="en-US" smtClean="0"/>
              <a:pPr>
                <a:defRPr/>
              </a:pPr>
              <a:t>95</a:t>
            </a:fld>
            <a:endParaRPr lang="en-US" dirty="0"/>
          </a:p>
        </p:txBody>
      </p:sp>
    </p:spTree>
    <p:extLst>
      <p:ext uri="{BB962C8B-B14F-4D97-AF65-F5344CB8AC3E}">
        <p14:creationId xmlns:p14="http://schemas.microsoft.com/office/powerpoint/2010/main" val="37990770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At the top of the 2017-18 </a:t>
            </a:r>
            <a:r>
              <a:rPr lang="en-US" i="1" dirty="0" smtClean="0"/>
              <a:t>FAFSA on the Web </a:t>
            </a:r>
            <a:r>
              <a:rPr lang="en-US" dirty="0" smtClean="0"/>
              <a:t>home page: </a:t>
            </a:r>
          </a:p>
          <a:p>
            <a:pPr marL="230566" indent="-230566">
              <a:buFontTx/>
              <a:buAutoNum type="arabicPeriod"/>
              <a:defRPr/>
            </a:pPr>
            <a:r>
              <a:rPr lang="en-US" dirty="0" smtClean="0"/>
              <a:t>Link to the StudentAid.gov web site</a:t>
            </a:r>
          </a:p>
          <a:p>
            <a:pPr marL="230566" indent="-230566">
              <a:buFontTx/>
              <a:buAutoNum type="arabicPeriod"/>
              <a:defRPr/>
            </a:pPr>
            <a:r>
              <a:rPr lang="en-US" dirty="0" smtClean="0"/>
              <a:t>Link to the Help Page (shown on the next slide)</a:t>
            </a:r>
          </a:p>
          <a:p>
            <a:pPr>
              <a:defRPr/>
            </a:pPr>
            <a:endParaRPr lang="en-US" dirty="0"/>
          </a:p>
          <a:p>
            <a:pPr>
              <a:defRPr/>
            </a:pPr>
            <a:r>
              <a:rPr lang="en-US" dirty="0" smtClean="0"/>
              <a:t>The red arrows on this page show the resources on the </a:t>
            </a:r>
            <a:r>
              <a:rPr lang="en-US" i="1" dirty="0" smtClean="0"/>
              <a:t>FAFSA on the Web</a:t>
            </a:r>
            <a:r>
              <a:rPr lang="en-US" dirty="0" smtClean="0"/>
              <a:t> home page. These include: </a:t>
            </a:r>
          </a:p>
          <a:p>
            <a:pPr marL="230566" indent="-230566">
              <a:buFontTx/>
              <a:buAutoNum type="arabicPeriod"/>
              <a:defRPr/>
            </a:pPr>
            <a:r>
              <a:rPr lang="en-US" dirty="0" smtClean="0"/>
              <a:t>Link to College Scorecard</a:t>
            </a:r>
          </a:p>
          <a:p>
            <a:pPr marL="230566" indent="-230566">
              <a:buFontTx/>
              <a:buAutoNum type="arabicPeriod"/>
              <a:defRPr/>
            </a:pPr>
            <a:r>
              <a:rPr lang="en-US" dirty="0" smtClean="0"/>
              <a:t>Link to the State and Federal Deadlines</a:t>
            </a:r>
          </a:p>
          <a:p>
            <a:pPr marL="230566" indent="-230566">
              <a:buFontTx/>
              <a:buAutoNum type="arabicPeriod"/>
              <a:defRPr/>
            </a:pPr>
            <a:r>
              <a:rPr lang="en-US" dirty="0" smtClean="0"/>
              <a:t>Link to the Federal School Code search (helps student find his/her school codes)</a:t>
            </a:r>
          </a:p>
          <a:p>
            <a:pPr marL="230566" indent="-230566">
              <a:buFontTx/>
              <a:buAutoNum type="arabicPeriod"/>
              <a:defRPr/>
            </a:pPr>
            <a:r>
              <a:rPr lang="en-US" dirty="0" smtClean="0"/>
              <a:t>Link to the FAFSA Filing Options. </a:t>
            </a:r>
          </a:p>
          <a:p>
            <a:pPr marL="691698" lvl="1" indent="-230566">
              <a:buFontTx/>
              <a:buAutoNum type="arabicPeriod"/>
              <a:defRPr/>
            </a:pPr>
            <a:r>
              <a:rPr lang="en-US" dirty="0" smtClean="0"/>
              <a:t>The PDF FAFSAs for 2017-18 and 2016-17 are available on this page. </a:t>
            </a:r>
          </a:p>
          <a:p>
            <a:pPr marL="230566" indent="-230566">
              <a:buFontTx/>
              <a:buAutoNum type="arabicPeriod"/>
              <a:defRPr/>
            </a:pPr>
            <a:r>
              <a:rPr lang="en-US" dirty="0" smtClean="0"/>
              <a:t>Link to FAFSA4caster</a:t>
            </a:r>
          </a:p>
          <a:p>
            <a:pPr marL="230566" indent="-230566">
              <a:buFontTx/>
              <a:buAutoNum type="arabicPeriod"/>
              <a:defRPr/>
            </a:pPr>
            <a:r>
              <a:rPr lang="en-US" dirty="0" smtClean="0"/>
              <a:t>Announcements </a:t>
            </a:r>
          </a:p>
          <a:p>
            <a:pPr marL="230566" indent="-230566">
              <a:buFontTx/>
              <a:buAutoNum type="arabicPeriod"/>
              <a:defRPr/>
            </a:pPr>
            <a:endParaRPr lang="en-US" dirty="0"/>
          </a:p>
          <a:p>
            <a:pPr>
              <a:defRPr/>
            </a:pPr>
            <a:endParaRPr lang="en-US" dirty="0" smtClean="0"/>
          </a:p>
        </p:txBody>
      </p:sp>
      <p:sp>
        <p:nvSpPr>
          <p:cNvPr id="4" name="Slide Number Placeholder 3"/>
          <p:cNvSpPr>
            <a:spLocks noGrp="1"/>
          </p:cNvSpPr>
          <p:nvPr>
            <p:ph type="sldNum" sz="quarter" idx="5"/>
          </p:nvPr>
        </p:nvSpPr>
        <p:spPr/>
        <p:txBody>
          <a:bodyPr/>
          <a:lstStyle/>
          <a:p>
            <a:pPr>
              <a:defRPr/>
            </a:pPr>
            <a:fld id="{656002C3-345C-4DA0-AB10-C66695B3C9F7}" type="slidenum">
              <a:rPr lang="en-US" smtClean="0"/>
              <a:pPr>
                <a:defRPr/>
              </a:pPr>
              <a:t>96</a:t>
            </a:fld>
            <a:endParaRPr lang="en-US" dirty="0"/>
          </a:p>
        </p:txBody>
      </p:sp>
    </p:spTree>
    <p:extLst>
      <p:ext uri="{BB962C8B-B14F-4D97-AF65-F5344CB8AC3E}">
        <p14:creationId xmlns:p14="http://schemas.microsoft.com/office/powerpoint/2010/main" val="21976290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2017-18 FAFSA “Help” page on </a:t>
            </a:r>
            <a:r>
              <a:rPr lang="en-US" altLang="en-US" i="1" dirty="0" smtClean="0"/>
              <a:t>FAFSA on the Web</a:t>
            </a:r>
            <a:r>
              <a:rPr lang="en-US" altLang="en-US" dirty="0" smtClean="0"/>
              <a:t>. In addition to the categories of help on this page, a Trending Questions section is available for students to view the most current trending questions and applicable help topics. The Trending Questions section on this page is updated throughout the year to reflect questions the Federal Student Aid Information Center (FSAIC) receives from applicants.</a:t>
            </a:r>
          </a:p>
          <a:p>
            <a:endParaRPr lang="en-US" altLang="en-US" dirty="0" smtClean="0"/>
          </a:p>
        </p:txBody>
      </p:sp>
      <p:sp>
        <p:nvSpPr>
          <p:cNvPr id="4" name="Slide Number Placeholder 3"/>
          <p:cNvSpPr>
            <a:spLocks noGrp="1"/>
          </p:cNvSpPr>
          <p:nvPr>
            <p:ph type="sldNum" sz="quarter" idx="5"/>
          </p:nvPr>
        </p:nvSpPr>
        <p:spPr/>
        <p:txBody>
          <a:bodyPr/>
          <a:lstStyle/>
          <a:p>
            <a:pPr>
              <a:defRPr/>
            </a:pPr>
            <a:fld id="{C725A525-AEC5-4A75-9783-0D1C7E50F7A3}" type="slidenum">
              <a:rPr lang="en-US" smtClean="0"/>
              <a:pPr>
                <a:defRPr/>
              </a:pPr>
              <a:t>97</a:t>
            </a:fld>
            <a:endParaRPr lang="en-US" dirty="0"/>
          </a:p>
        </p:txBody>
      </p:sp>
    </p:spTree>
    <p:extLst>
      <p:ext uri="{BB962C8B-B14F-4D97-AF65-F5344CB8AC3E}">
        <p14:creationId xmlns:p14="http://schemas.microsoft.com/office/powerpoint/2010/main" val="62996935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2017-18 “Student Aid Deadlines” page on </a:t>
            </a:r>
            <a:r>
              <a:rPr lang="en-US" altLang="en-US" i="1" dirty="0" smtClean="0"/>
              <a:t>FAFSA on the Web </a:t>
            </a:r>
            <a:r>
              <a:rPr lang="en-US" altLang="en-US" dirty="0" smtClean="0"/>
              <a:t>dynamically displays the federal, state and college deadlines for each state. A listing of the state deadlines is available in PDF format. </a:t>
            </a:r>
          </a:p>
          <a:p>
            <a:endParaRPr lang="en-US" altLang="en-US" dirty="0" smtClean="0"/>
          </a:p>
          <a:p>
            <a:r>
              <a:rPr lang="en-US" altLang="en-US" b="1" dirty="0" smtClean="0"/>
              <a:t>Note: </a:t>
            </a:r>
            <a:r>
              <a:rPr lang="en-US" altLang="en-US" dirty="0" smtClean="0"/>
              <a:t>The 2016-2017 federal corrections deadline was revised to 9/9/17.</a:t>
            </a:r>
          </a:p>
          <a:p>
            <a:endParaRPr lang="en-US" altLang="en-US" dirty="0" smtClean="0"/>
          </a:p>
        </p:txBody>
      </p:sp>
      <p:sp>
        <p:nvSpPr>
          <p:cNvPr id="4" name="Slide Number Placeholder 3"/>
          <p:cNvSpPr>
            <a:spLocks noGrp="1"/>
          </p:cNvSpPr>
          <p:nvPr>
            <p:ph type="sldNum" sz="quarter" idx="5"/>
          </p:nvPr>
        </p:nvSpPr>
        <p:spPr/>
        <p:txBody>
          <a:bodyPr/>
          <a:lstStyle/>
          <a:p>
            <a:pPr>
              <a:defRPr/>
            </a:pPr>
            <a:fld id="{FCCED8EC-5682-495C-B845-702A0828467E}" type="slidenum">
              <a:rPr lang="en-US" smtClean="0"/>
              <a:pPr>
                <a:defRPr/>
              </a:pPr>
              <a:t>98</a:t>
            </a:fld>
            <a:endParaRPr lang="en-US" dirty="0"/>
          </a:p>
        </p:txBody>
      </p:sp>
    </p:spTree>
    <p:extLst>
      <p:ext uri="{BB962C8B-B14F-4D97-AF65-F5344CB8AC3E}">
        <p14:creationId xmlns:p14="http://schemas.microsoft.com/office/powerpoint/2010/main" val="27714390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CA12C614-D7B5-496E-9414-A8D0425ADB0A}" type="slidenum">
              <a:rPr lang="en-US" smtClean="0"/>
              <a:pPr>
                <a:defRPr/>
              </a:pPr>
              <a:t>99</a:t>
            </a:fld>
            <a:endParaRPr lang="en-US" dirty="0"/>
          </a:p>
        </p:txBody>
      </p:sp>
    </p:spTree>
    <p:extLst>
      <p:ext uri="{BB962C8B-B14F-4D97-AF65-F5344CB8AC3E}">
        <p14:creationId xmlns:p14="http://schemas.microsoft.com/office/powerpoint/2010/main" val="3441321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Rectangle 1"/>
          <p:cNvSpPr>
            <a:spLocks/>
          </p:cNvSpPr>
          <p:nvPr userDrawn="1"/>
        </p:nvSpPr>
        <p:spPr bwMode="auto">
          <a:xfrm>
            <a:off x="0" y="0"/>
            <a:ext cx="9147175" cy="54864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solidFill>
                <a:srgbClr val="000000"/>
              </a:solidFill>
            </a:endParaRP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5715000"/>
            <a:ext cx="61372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410190" y="2667000"/>
            <a:ext cx="8425545" cy="704850"/>
          </a:xfrm>
          <a:prstGeom prst="rect">
            <a:avLst/>
          </a:prstGeom>
        </p:spPr>
        <p:txBody>
          <a:bodyPr vert="horz"/>
          <a:lstStyle>
            <a:lvl1pPr marL="0" indent="0" algn="l">
              <a:buNone/>
              <a:defRPr sz="2400" b="0">
                <a:solidFill>
                  <a:schemeClr val="bg1">
                    <a:lumMod val="9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8" name="Content Placeholder 10"/>
          <p:cNvSpPr>
            <a:spLocks noGrp="1"/>
          </p:cNvSpPr>
          <p:nvPr>
            <p:ph sz="quarter" idx="10"/>
          </p:nvPr>
        </p:nvSpPr>
        <p:spPr>
          <a:xfrm>
            <a:off x="1650998" y="4790091"/>
            <a:ext cx="7021286" cy="596677"/>
          </a:xfrm>
          <a:prstGeom prst="rect">
            <a:avLst/>
          </a:prstGeom>
        </p:spPr>
        <p:txBody>
          <a:bodyPr vert="horz"/>
          <a:lstStyle>
            <a:lvl1pPr marL="0" indent="0" algn="r">
              <a:buNone/>
              <a:defRPr sz="2200">
                <a:solidFill>
                  <a:srgbClr val="FFFFFF"/>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a:t>Click to edit Master text styles</a:t>
            </a:r>
          </a:p>
        </p:txBody>
      </p:sp>
      <p:sp>
        <p:nvSpPr>
          <p:cNvPr id="13" name="Title 12"/>
          <p:cNvSpPr>
            <a:spLocks noGrp="1"/>
          </p:cNvSpPr>
          <p:nvPr>
            <p:ph type="title"/>
          </p:nvPr>
        </p:nvSpPr>
        <p:spPr>
          <a:xfrm>
            <a:off x="381000" y="2004605"/>
            <a:ext cx="8229600" cy="738595"/>
          </a:xfrm>
          <a:prstGeom prst="rect">
            <a:avLst/>
          </a:prstGeom>
        </p:spPr>
        <p:txBody>
          <a:bodyPr vert="horz"/>
          <a:lstStyle>
            <a:lvl1pPr algn="l">
              <a:defRPr sz="4800">
                <a:solidFill>
                  <a:schemeClr val="bg1">
                    <a:lumMod val="95000"/>
                  </a:schemeClr>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738546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5" name="Rectangle 1"/>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sp>
        <p:nvSpPr>
          <p:cNvPr id="6" name="Rectangle 1"/>
          <p:cNvSpPr>
            <a:spLocks/>
          </p:cNvSpPr>
          <p:nvPr userDrawn="1"/>
        </p:nvSpPr>
        <p:spPr bwMode="auto">
          <a:xfrm>
            <a:off x="0" y="6535738"/>
            <a:ext cx="9167813" cy="3222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341313"/>
            <a:ext cx="61372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410190" y="3481795"/>
            <a:ext cx="8425545" cy="704850"/>
          </a:xfrm>
          <a:prstGeom prst="rect">
            <a:avLst/>
          </a:prstGeom>
        </p:spPr>
        <p:txBody>
          <a:bodyPr vert="horz"/>
          <a:lstStyle>
            <a:lvl1pPr marL="0" indent="0" algn="l">
              <a:buNone/>
              <a:defRPr sz="2400" b="0">
                <a:solidFill>
                  <a:schemeClr val="tx1">
                    <a:lumMod val="65000"/>
                    <a:lumOff val="3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3" name="Title 12"/>
          <p:cNvSpPr>
            <a:spLocks noGrp="1"/>
          </p:cNvSpPr>
          <p:nvPr>
            <p:ph type="title"/>
          </p:nvPr>
        </p:nvSpPr>
        <p:spPr>
          <a:xfrm>
            <a:off x="381000" y="2819400"/>
            <a:ext cx="8229600" cy="738595"/>
          </a:xfrm>
          <a:prstGeom prst="rect">
            <a:avLst/>
          </a:prstGeom>
        </p:spPr>
        <p:txBody>
          <a:bodyPr vert="horz"/>
          <a:lstStyle>
            <a:lvl1pPr algn="l">
              <a:defRPr sz="4800">
                <a:solidFill>
                  <a:schemeClr val="tx1">
                    <a:lumMod val="65000"/>
                    <a:lumOff val="35000"/>
                  </a:schemeClr>
                </a:solidFill>
                <a:latin typeface="Arial"/>
                <a:cs typeface="Arial"/>
              </a:defRPr>
            </a:lvl1pPr>
          </a:lstStyle>
          <a:p>
            <a:r>
              <a:rPr lang="en-US"/>
              <a:t>Click to edit Master title style</a:t>
            </a:r>
          </a:p>
        </p:txBody>
      </p:sp>
      <p:sp>
        <p:nvSpPr>
          <p:cNvPr id="14" name="Content Placeholder 10"/>
          <p:cNvSpPr>
            <a:spLocks noGrp="1"/>
          </p:cNvSpPr>
          <p:nvPr>
            <p:ph sz="quarter" idx="11"/>
          </p:nvPr>
        </p:nvSpPr>
        <p:spPr>
          <a:xfrm>
            <a:off x="410190" y="5727923"/>
            <a:ext cx="7021286" cy="596677"/>
          </a:xfrm>
          <a:prstGeom prst="rect">
            <a:avLst/>
          </a:prstGeom>
        </p:spPr>
        <p:txBody>
          <a:bodyPr vert="horz"/>
          <a:lstStyle>
            <a:lvl1pPr marL="0" indent="0" algn="l">
              <a:buNone/>
              <a:defRPr sz="2200">
                <a:solidFill>
                  <a:srgbClr val="595959"/>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385120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
    <p:spTree>
      <p:nvGrpSpPr>
        <p:cNvPr id="1" name=""/>
        <p:cNvGrpSpPr/>
        <p:nvPr/>
      </p:nvGrpSpPr>
      <p:grpSpPr>
        <a:xfrm>
          <a:off x="0" y="0"/>
          <a:ext cx="0" cy="0"/>
          <a:chOff x="0" y="0"/>
          <a:chExt cx="0" cy="0"/>
        </a:xfrm>
      </p:grpSpPr>
      <p:sp>
        <p:nvSpPr>
          <p:cNvPr id="4" name="Rectangle 1"/>
          <p:cNvSpPr>
            <a:spLocks/>
          </p:cNvSpPr>
          <p:nvPr userDrawn="1"/>
        </p:nvSpPr>
        <p:spPr bwMode="auto">
          <a:xfrm>
            <a:off x="0" y="6329363"/>
            <a:ext cx="4495800" cy="5381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sp>
        <p:nvSpPr>
          <p:cNvPr id="5" name="Rectangle 1"/>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cxnSp>
        <p:nvCxnSpPr>
          <p:cNvPr id="6" name="Straight Connector 5"/>
          <p:cNvCxnSpPr/>
          <p:nvPr userDrawn="1"/>
        </p:nvCxnSpPr>
        <p:spPr>
          <a:xfrm>
            <a:off x="241300" y="1062038"/>
            <a:ext cx="8645525"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5025" y="6211888"/>
            <a:ext cx="4422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9708" y="414325"/>
            <a:ext cx="8554162" cy="647698"/>
          </a:xfrm>
          <a:prstGeom prst="rect">
            <a:avLst/>
          </a:prstGeom>
        </p:spPr>
        <p:txBody>
          <a:bodyPr/>
          <a:lstStyle>
            <a:lvl1pPr algn="l">
              <a:defRPr sz="4000">
                <a:solidFill>
                  <a:schemeClr val="tx1">
                    <a:lumMod val="65000"/>
                    <a:lumOff val="35000"/>
                  </a:schemeClr>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524000"/>
            <a:ext cx="8229600" cy="4525963"/>
          </a:xfrm>
          <a:prstGeom prst="rect">
            <a:avLst/>
          </a:prstGeom>
        </p:spPr>
        <p:txBody>
          <a:bodyPr/>
          <a:lstStyle>
            <a:lvl1pPr marL="230188" indent="-230188">
              <a:buSzPct val="80000"/>
              <a:defRPr sz="2400">
                <a:solidFill>
                  <a:srgbClr val="535353"/>
                </a:solidFill>
                <a:latin typeface="Arial"/>
                <a:cs typeface="Arial"/>
              </a:defRPr>
            </a:lvl1pPr>
            <a:lvl2pPr marL="404813" indent="-174625">
              <a:buSzPct val="75000"/>
              <a:buFont typeface="Arial"/>
              <a:buChar char="•"/>
              <a:defRPr sz="20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a:defRPr sz="1200">
                <a:solidFill>
                  <a:srgbClr val="535353"/>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a:xfrm>
            <a:off x="533400" y="6400800"/>
            <a:ext cx="2133600" cy="365125"/>
          </a:xfrm>
        </p:spPr>
        <p:txBody>
          <a:bodyPr/>
          <a:lstStyle>
            <a:lvl1pPr algn="l">
              <a:defRPr sz="900">
                <a:solidFill>
                  <a:schemeClr val="bg1">
                    <a:lumMod val="95000"/>
                  </a:schemeClr>
                </a:solidFill>
                <a:latin typeface="Arial"/>
                <a:cs typeface="Arial"/>
              </a:defRPr>
            </a:lvl1pPr>
          </a:lstStyle>
          <a:p>
            <a:pPr>
              <a:defRPr/>
            </a:pPr>
            <a:fld id="{185B1E1F-DE98-42FF-8371-8BA6C04C4C87}" type="slidenum">
              <a:rPr lang="en-US"/>
              <a:pPr>
                <a:defRPr/>
              </a:pPr>
              <a:t>‹#›</a:t>
            </a:fld>
            <a:endParaRPr lang="en-US" dirty="0"/>
          </a:p>
        </p:txBody>
      </p:sp>
    </p:spTree>
    <p:extLst>
      <p:ext uri="{BB962C8B-B14F-4D97-AF65-F5344CB8AC3E}">
        <p14:creationId xmlns:p14="http://schemas.microsoft.com/office/powerpoint/2010/main" val="309137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lank">
    <p:spTree>
      <p:nvGrpSpPr>
        <p:cNvPr id="1" name=""/>
        <p:cNvGrpSpPr/>
        <p:nvPr/>
      </p:nvGrpSpPr>
      <p:grpSpPr>
        <a:xfrm>
          <a:off x="0" y="0"/>
          <a:ext cx="0" cy="0"/>
          <a:chOff x="0" y="0"/>
          <a:chExt cx="0" cy="0"/>
        </a:xfrm>
      </p:grpSpPr>
      <p:sp>
        <p:nvSpPr>
          <p:cNvPr id="3" name="Rectangle 1"/>
          <p:cNvSpPr>
            <a:spLocks/>
          </p:cNvSpPr>
          <p:nvPr userDrawn="1"/>
        </p:nvSpPr>
        <p:spPr bwMode="auto">
          <a:xfrm>
            <a:off x="0" y="6329363"/>
            <a:ext cx="4495800" cy="5381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sp>
        <p:nvSpPr>
          <p:cNvPr id="4" name="Rectangle 1"/>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cxnSp>
        <p:nvCxnSpPr>
          <p:cNvPr id="5" name="Straight Connector 4"/>
          <p:cNvCxnSpPr/>
          <p:nvPr userDrawn="1"/>
        </p:nvCxnSpPr>
        <p:spPr>
          <a:xfrm>
            <a:off x="241300" y="1062038"/>
            <a:ext cx="86455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5025" y="6211888"/>
            <a:ext cx="4422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smtClean="0"/>
              <a:t>Click to edit Master title style</a:t>
            </a:r>
            <a:endParaRPr lang="en-US"/>
          </a:p>
        </p:txBody>
      </p:sp>
      <p:sp>
        <p:nvSpPr>
          <p:cNvPr id="7"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a:cs typeface="Arial"/>
              </a:defRPr>
            </a:lvl1pPr>
          </a:lstStyle>
          <a:p>
            <a:pPr>
              <a:defRPr/>
            </a:pPr>
            <a:fld id="{8604AA41-E975-45E8-AC05-1B11AB9459EB}" type="slidenum">
              <a:rPr lang="en-US"/>
              <a:pPr>
                <a:defRPr/>
              </a:pPr>
              <a:t>‹#›</a:t>
            </a:fld>
            <a:endParaRPr lang="en-US" dirty="0"/>
          </a:p>
        </p:txBody>
      </p:sp>
    </p:spTree>
    <p:extLst>
      <p:ext uri="{BB962C8B-B14F-4D97-AF65-F5344CB8AC3E}">
        <p14:creationId xmlns:p14="http://schemas.microsoft.com/office/powerpoint/2010/main" val="4072838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sp>
        <p:nvSpPr>
          <p:cNvPr id="3" name="Rectangle 1"/>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5025" y="6221413"/>
            <a:ext cx="4422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a:cs typeface="Arial"/>
              </a:defRPr>
            </a:lvl1pPr>
          </a:lstStyle>
          <a:p>
            <a:pPr>
              <a:defRPr/>
            </a:pPr>
            <a:fld id="{E130B3EB-6197-4B56-88B1-1D9D49C6A046}" type="slidenum">
              <a:rPr lang="en-US"/>
              <a:pPr>
                <a:defRPr/>
              </a:pPr>
              <a:t>‹#›</a:t>
            </a:fld>
            <a:endParaRPr lang="en-US" dirty="0"/>
          </a:p>
        </p:txBody>
      </p:sp>
    </p:spTree>
    <p:extLst>
      <p:ext uri="{BB962C8B-B14F-4D97-AF65-F5344CB8AC3E}">
        <p14:creationId xmlns:p14="http://schemas.microsoft.com/office/powerpoint/2010/main" val="22077474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D9DFD20-1622-4BFA-9EE1-BD33C0DE8A1E}" type="slidenum">
              <a:rPr/>
              <a:pPr>
                <a:defRPr/>
              </a:pPr>
              <a:t>‹#›</a:t>
            </a:fld>
            <a:endParaRPr lang="en-US" dirty="0"/>
          </a:p>
        </p:txBody>
      </p:sp>
    </p:spTree>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4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4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4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4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image" Target="../media/image4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image" Target="../media/image4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5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 Id="rId3" Type="http://schemas.openxmlformats.org/officeDocument/2006/relationships/image" Target="../media/image3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image" Target="../media/image3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 Id="rId3" Type="http://schemas.openxmlformats.org/officeDocument/2006/relationships/image" Target="../media/image3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5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5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image" Target="../media/image5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5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image" Target="../media/image5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image" Target="../media/image5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 Id="rId3" Type="http://schemas.openxmlformats.org/officeDocument/2006/relationships/image" Target="../media/image5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image" Target="../media/image5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 Id="rId3" Type="http://schemas.openxmlformats.org/officeDocument/2006/relationships/image" Target="../media/image6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 Id="rId3" Type="http://schemas.openxmlformats.org/officeDocument/2006/relationships/image" Target="../media/image6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 Id="rId3" Type="http://schemas.openxmlformats.org/officeDocument/2006/relationships/image" Target="../media/image6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 Id="rId3" Type="http://schemas.openxmlformats.org/officeDocument/2006/relationships/image" Target="../media/image6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 Id="rId3" Type="http://schemas.openxmlformats.org/officeDocument/2006/relationships/image" Target="../media/image6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 Id="rId3" Type="http://schemas.openxmlformats.org/officeDocument/2006/relationships/image" Target="../media/image6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 Id="rId3" Type="http://schemas.openxmlformats.org/officeDocument/2006/relationships/image" Target="../media/image6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 Id="rId3" Type="http://schemas.openxmlformats.org/officeDocument/2006/relationships/image" Target="../media/image6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 Id="rId3" Type="http://schemas.openxmlformats.org/officeDocument/2006/relationships/image" Target="../media/image6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 Id="rId3" Type="http://schemas.openxmlformats.org/officeDocument/2006/relationships/image" Target="../media/image6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5.xml"/><Relationship Id="rId3" Type="http://schemas.openxmlformats.org/officeDocument/2006/relationships/image" Target="../media/image7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 Id="rId3" Type="http://schemas.openxmlformats.org/officeDocument/2006/relationships/image" Target="../media/image6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 Id="rId3" Type="http://schemas.openxmlformats.org/officeDocument/2006/relationships/image" Target="../media/image7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9.xml"/><Relationship Id="rId3" Type="http://schemas.openxmlformats.org/officeDocument/2006/relationships/image" Target="../media/image7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0.xml"/><Relationship Id="rId3" Type="http://schemas.openxmlformats.org/officeDocument/2006/relationships/image" Target="../media/image7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2.xml"/><Relationship Id="rId3" Type="http://schemas.openxmlformats.org/officeDocument/2006/relationships/image" Target="../media/image7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3.xml"/><Relationship Id="rId3" Type="http://schemas.openxmlformats.org/officeDocument/2006/relationships/image" Target="../media/image7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 Id="rId3" Type="http://schemas.openxmlformats.org/officeDocument/2006/relationships/image" Target="../media/image7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6.xml"/><Relationship Id="rId3" Type="http://schemas.openxmlformats.org/officeDocument/2006/relationships/image" Target="../media/image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7.xml"/><Relationship Id="rId3" Type="http://schemas.openxmlformats.org/officeDocument/2006/relationships/image" Target="../media/image7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8.xml"/><Relationship Id="rId3" Type="http://schemas.openxmlformats.org/officeDocument/2006/relationships/image" Target="../media/image7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hyperlink" Target="http://fafsademo.test.ed.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057400"/>
            <a:ext cx="8610600" cy="1500187"/>
          </a:xfrm>
        </p:spPr>
        <p:txBody>
          <a:bodyPr/>
          <a:lstStyle/>
          <a:p>
            <a:pPr eaLnBrk="1" fontAlgn="auto" hangingPunct="1">
              <a:spcAft>
                <a:spcPts val="0"/>
              </a:spcAft>
              <a:defRPr/>
            </a:pPr>
            <a:r>
              <a:rPr lang="en-US" dirty="0" smtClean="0">
                <a:solidFill>
                  <a:schemeClr val="tx1">
                    <a:lumMod val="75000"/>
                    <a:lumOff val="25000"/>
                  </a:schemeClr>
                </a:solidFill>
              </a:rPr>
              <a:t>2017-18 </a:t>
            </a:r>
            <a:r>
              <a:rPr lang="en-US" i="1" dirty="0" smtClean="0">
                <a:solidFill>
                  <a:schemeClr val="tx1">
                    <a:lumMod val="75000"/>
                    <a:lumOff val="25000"/>
                  </a:schemeClr>
                </a:solidFill>
              </a:rPr>
              <a:t>FAFSA on the Web</a:t>
            </a:r>
            <a:r>
              <a:rPr lang="en-US" dirty="0" smtClean="0">
                <a:solidFill>
                  <a:schemeClr val="tx1">
                    <a:lumMod val="75000"/>
                    <a:lumOff val="25000"/>
                  </a:schemeClr>
                </a:solidFill>
              </a:rPr>
              <a:t> Preview Presentation</a:t>
            </a:r>
            <a:r>
              <a:rPr lang="en-US" dirty="0" smtClean="0"/>
              <a:t/>
            </a:r>
            <a:br>
              <a:rPr lang="en-US" dirty="0" smtClean="0"/>
            </a:br>
            <a:endParaRPr lang="en-US" dirty="0"/>
          </a:p>
        </p:txBody>
      </p:sp>
      <p:sp>
        <p:nvSpPr>
          <p:cNvPr id="7170" name="Content Placeholder 2"/>
          <p:cNvSpPr>
            <a:spLocks noGrp="1"/>
          </p:cNvSpPr>
          <p:nvPr>
            <p:ph sz="quarter" idx="10"/>
          </p:nvPr>
        </p:nvSpPr>
        <p:spPr bwMode="auto">
          <a:xfrm>
            <a:off x="457200" y="3833812"/>
            <a:ext cx="8458200" cy="1271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b" anchorCtr="0" compatLnSpc="1">
            <a:prstTxWarp prst="textNoShape">
              <a:avLst/>
            </a:prstTxWarp>
          </a:bodyPr>
          <a:lstStyle/>
          <a:p>
            <a:pPr eaLnBrk="1" hangingPunct="1"/>
            <a:r>
              <a:rPr lang="en-US" altLang="en-US" dirty="0" smtClean="0">
                <a:solidFill>
                  <a:schemeClr val="tx1">
                    <a:lumMod val="75000"/>
                    <a:lumOff val="25000"/>
                  </a:schemeClr>
                </a:solidFill>
                <a:latin typeface="Arial" charset="0"/>
                <a:cs typeface="Arial" charset="0"/>
              </a:rPr>
              <a:t>September 2016</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Login with Student Information</a:t>
            </a:r>
            <a:endParaRPr lang="en-US" dirty="0"/>
          </a:p>
        </p:txBody>
      </p:sp>
      <p:pic>
        <p:nvPicPr>
          <p:cNvPr id="4098" name="Picture 2" descr="2017-2018 FOTW “Login” page with Enter the student’s information option sel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10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03438"/>
            <a:ext cx="9067800" cy="1173162"/>
          </a:xfrm>
        </p:spPr>
        <p:txBody>
          <a:bodyPr/>
          <a:lstStyle/>
          <a:p>
            <a:pPr algn="ctr">
              <a:defRPr/>
            </a:pPr>
            <a:r>
              <a:rPr lang="en-US" sz="3600" dirty="0" smtClean="0"/>
              <a:t>Thank you for previewing the 2017-18 </a:t>
            </a:r>
            <a:r>
              <a:rPr lang="en-US" sz="3600" i="1" dirty="0" smtClean="0"/>
              <a:t>FAFSA on the Web </a:t>
            </a:r>
            <a:r>
              <a:rPr lang="en-US" sz="3600" dirty="0" smtClean="0"/>
              <a:t>site</a:t>
            </a:r>
            <a:endParaRPr lang="en-US" sz="3600" dirty="0"/>
          </a:p>
        </p:txBody>
      </p:sp>
      <p:grpSp>
        <p:nvGrpSpPr>
          <p:cNvPr id="4" name="Group 3" descr="Click this &quot;Back&quot; button to view the presentation again."/>
          <p:cNvGrpSpPr/>
          <p:nvPr/>
        </p:nvGrpSpPr>
        <p:grpSpPr>
          <a:xfrm>
            <a:off x="990600" y="4197350"/>
            <a:ext cx="2895600" cy="1798638"/>
            <a:chOff x="990600" y="4197350"/>
            <a:chExt cx="2895600" cy="1798638"/>
          </a:xfrm>
        </p:grpSpPr>
        <p:sp>
          <p:nvSpPr>
            <p:cNvPr id="109571" name="TextBox 4"/>
            <p:cNvSpPr txBox="1">
              <a:spLocks noChangeArrowheads="1"/>
            </p:cNvSpPr>
            <p:nvPr/>
          </p:nvSpPr>
          <p:spPr bwMode="auto">
            <a:xfrm>
              <a:off x="990600" y="4197350"/>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t>Click the button below to view this presentation again.</a:t>
              </a:r>
            </a:p>
          </p:txBody>
        </p:sp>
        <p:sp>
          <p:nvSpPr>
            <p:cNvPr id="10" name="Action Button: Beginning 9" descr="Back button">
              <a:hlinkClick r:id="" action="ppaction://hlinkshowjump?jump=firstslide" highlightClick="1"/>
            </p:cNvPr>
            <p:cNvSpPr/>
            <p:nvPr/>
          </p:nvSpPr>
          <p:spPr>
            <a:xfrm>
              <a:off x="1752600" y="4953000"/>
              <a:ext cx="1042988" cy="1042988"/>
            </a:xfrm>
            <a:prstGeom prst="actionButtonBeginning">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grpSp>
        <p:nvGrpSpPr>
          <p:cNvPr id="2" name="Group 1" descr="Click this &quot;Exit&quot; button to end this presentation."/>
          <p:cNvGrpSpPr/>
          <p:nvPr/>
        </p:nvGrpSpPr>
        <p:grpSpPr>
          <a:xfrm>
            <a:off x="5486400" y="4197350"/>
            <a:ext cx="2590800" cy="1798638"/>
            <a:chOff x="5486400" y="4197350"/>
            <a:chExt cx="2590800" cy="1798638"/>
          </a:xfrm>
        </p:grpSpPr>
        <p:sp>
          <p:nvSpPr>
            <p:cNvPr id="109572" name="TextBox 6"/>
            <p:cNvSpPr txBox="1">
              <a:spLocks noChangeArrowheads="1"/>
            </p:cNvSpPr>
            <p:nvPr/>
          </p:nvSpPr>
          <p:spPr bwMode="auto">
            <a:xfrm>
              <a:off x="5486400" y="419735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t>Click this button to end this presentation.</a:t>
              </a:r>
            </a:p>
          </p:txBody>
        </p:sp>
        <p:sp>
          <p:nvSpPr>
            <p:cNvPr id="9" name="Action Button: End 8" descr="Exit button">
              <a:hlinkClick r:id="" action="ppaction://hlinkshowjump?jump=endshow" highlightClick="1"/>
            </p:cNvPr>
            <p:cNvSpPr/>
            <p:nvPr/>
          </p:nvSpPr>
          <p:spPr>
            <a:xfrm>
              <a:off x="6172200" y="4953000"/>
              <a:ext cx="1042988" cy="1042988"/>
            </a:xfrm>
            <a:prstGeom prst="actionButtonEnd">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1447800"/>
          </a:xfrm>
        </p:spPr>
        <p:txBody>
          <a:bodyPr/>
          <a:lstStyle/>
          <a:p>
            <a:pPr>
              <a:defRPr/>
            </a:pPr>
            <a:r>
              <a:rPr lang="en-US" dirty="0" smtClean="0"/>
              <a:t>Dependent Student with Parental Data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Login with Student Data Entered</a:t>
            </a:r>
            <a:endParaRPr lang="en-US" dirty="0"/>
          </a:p>
        </p:txBody>
      </p:sp>
      <p:pic>
        <p:nvPicPr>
          <p:cNvPr id="3" name="Picture 2" descr="2017-2018 FOTW “Login” page with the applicant’s FSA ID Username and FSA ID Password entered."/>
          <p:cNvPicPr>
            <a:picLocks noChangeAspect="1"/>
          </p:cNvPicPr>
          <p:nvPr/>
        </p:nvPicPr>
        <p:blipFill>
          <a:blip r:embed="rId3"/>
          <a:stretch>
            <a:fillRect/>
          </a:stretch>
        </p:blipFill>
        <p:spPr>
          <a:xfrm>
            <a:off x="828675" y="274638"/>
            <a:ext cx="7486650" cy="6278562"/>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12</a:t>
            </a:fld>
            <a:endParaRPr lang="en-US" dirty="0"/>
          </a:p>
        </p:txBody>
      </p:sp>
    </p:spTree>
    <p:extLst>
      <p:ext uri="{BB962C8B-B14F-4D97-AF65-F5344CB8AC3E}">
        <p14:creationId xmlns:p14="http://schemas.microsoft.com/office/powerpoint/2010/main" val="33774566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My FAFSA</a:t>
            </a:r>
            <a:endParaRPr lang="en-US" dirty="0"/>
          </a:p>
        </p:txBody>
      </p:sp>
      <p:pic>
        <p:nvPicPr>
          <p:cNvPr id="3" name="Picture 2" descr="2017-2018 FOTW “Get Started” page.&#10;&#10;This page was revised to provide clarification on which school year the applicant should apply for based on the school year they are planning to attend college.&#10;"/>
          <p:cNvPicPr>
            <a:picLocks noChangeAspect="1"/>
          </p:cNvPicPr>
          <p:nvPr/>
        </p:nvPicPr>
        <p:blipFill>
          <a:blip r:embed="rId3"/>
          <a:stretch>
            <a:fillRect/>
          </a:stretch>
        </p:blipFill>
        <p:spPr>
          <a:xfrm>
            <a:off x="838200" y="298451"/>
            <a:ext cx="7467600" cy="6407149"/>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13</a:t>
            </a:fld>
            <a:endParaRPr lang="en-US" dirty="0"/>
          </a:p>
        </p:txBody>
      </p:sp>
    </p:spTree>
    <p:extLst>
      <p:ext uri="{BB962C8B-B14F-4D97-AF65-F5344CB8AC3E}">
        <p14:creationId xmlns:p14="http://schemas.microsoft.com/office/powerpoint/2010/main" val="17534737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Create a Save Key</a:t>
            </a:r>
            <a:endParaRPr lang="en-US" dirty="0"/>
          </a:p>
        </p:txBody>
      </p:sp>
      <p:pic>
        <p:nvPicPr>
          <p:cNvPr id="3" name="Picture 2" descr="2017-2018 FOTW “Get Started” page with four characters entered for &quot;Create a Save Key&quot; and &quot;Re-enter Save Key&quot; fields. The entered values are masked.&#10;&#10;The “Save Key” allows an applicant to save his/her FAFSA application and return at a later time to complete and submit the application.  The application is saved for 45 days or until the student submits his/her application for processing. Additionally, the Save Key allows applicants a way to share their application with their parents.&#10;"/>
          <p:cNvPicPr>
            <a:picLocks noChangeAspect="1"/>
          </p:cNvPicPr>
          <p:nvPr/>
        </p:nvPicPr>
        <p:blipFill>
          <a:blip r:embed="rId3"/>
          <a:stretch>
            <a:fillRect/>
          </a:stretch>
        </p:blipFill>
        <p:spPr>
          <a:xfrm>
            <a:off x="842962" y="371475"/>
            <a:ext cx="7458075" cy="611505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14</a:t>
            </a:fld>
            <a:endParaRPr lang="en-US" dirty="0"/>
          </a:p>
        </p:txBody>
      </p:sp>
    </p:spTree>
    <p:extLst>
      <p:ext uri="{BB962C8B-B14F-4D97-AF65-F5344CB8AC3E}">
        <p14:creationId xmlns:p14="http://schemas.microsoft.com/office/powerpoint/2010/main" val="27114438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Introduction</a:t>
            </a:r>
            <a:endParaRPr lang="en-US" dirty="0"/>
          </a:p>
        </p:txBody>
      </p:sp>
      <p:pic>
        <p:nvPicPr>
          <p:cNvPr id="3" name="Picture 2" descr="2017-2018 FOTW “Introduction Page.” Page includes a list of clickable links to help topics and frequently asked questions."/>
          <p:cNvPicPr>
            <a:picLocks noChangeAspect="1"/>
          </p:cNvPicPr>
          <p:nvPr/>
        </p:nvPicPr>
        <p:blipFill>
          <a:blip r:embed="rId3"/>
          <a:stretch>
            <a:fillRect/>
          </a:stretch>
        </p:blipFill>
        <p:spPr>
          <a:xfrm>
            <a:off x="833437" y="233362"/>
            <a:ext cx="7477125" cy="6391275"/>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15</a:t>
            </a:fld>
            <a:endParaRPr lang="en-US" dirty="0"/>
          </a:p>
        </p:txBody>
      </p:sp>
    </p:spTree>
    <p:extLst>
      <p:ext uri="{BB962C8B-B14F-4D97-AF65-F5344CB8AC3E}">
        <p14:creationId xmlns:p14="http://schemas.microsoft.com/office/powerpoint/2010/main" val="28231743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Student</a:t>
            </a:r>
            <a:r>
              <a:rPr lang="en-US" baseline="0" dirty="0" smtClean="0"/>
              <a:t> Demographic Information</a:t>
            </a:r>
            <a:endParaRPr lang="en-US" dirty="0"/>
          </a:p>
        </p:txBody>
      </p:sp>
      <p:pic>
        <p:nvPicPr>
          <p:cNvPr id="3" name="Picture 2" descr="2017-2018 FOTW “Student Demographic Information” page. This page captures basic demographic information about the student, including name, mailing address, e-mail address, marital status, and driver's license data."/>
          <p:cNvPicPr>
            <a:picLocks noChangeAspect="1"/>
          </p:cNvPicPr>
          <p:nvPr/>
        </p:nvPicPr>
        <p:blipFill>
          <a:blip r:embed="rId3"/>
          <a:stretch>
            <a:fillRect/>
          </a:stretch>
        </p:blipFill>
        <p:spPr>
          <a:xfrm>
            <a:off x="833437" y="152399"/>
            <a:ext cx="7477125" cy="6400801"/>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16</a:t>
            </a:fld>
            <a:endParaRPr lang="en-US" dirty="0"/>
          </a:p>
        </p:txBody>
      </p:sp>
    </p:spTree>
    <p:extLst>
      <p:ext uri="{BB962C8B-B14F-4D97-AF65-F5344CB8AC3E}">
        <p14:creationId xmlns:p14="http://schemas.microsoft.com/office/powerpoint/2010/main" val="41404521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Student Eligibility</a:t>
            </a:r>
            <a:endParaRPr lang="en-US" dirty="0"/>
          </a:p>
        </p:txBody>
      </p:sp>
      <p:pic>
        <p:nvPicPr>
          <p:cNvPr id="2" name="Picture 1" descr="2017-2018 FOTW “Student Eligibility” page.&#10;&#10;The word “college” was added to the question “What will your college grade level be when you begin the 2017-18 school year?”&#10;"/>
          <p:cNvPicPr>
            <a:picLocks noChangeAspect="1"/>
          </p:cNvPicPr>
          <p:nvPr/>
        </p:nvPicPr>
        <p:blipFill>
          <a:blip r:embed="rId3"/>
          <a:stretch>
            <a:fillRect/>
          </a:stretch>
        </p:blipFill>
        <p:spPr>
          <a:xfrm>
            <a:off x="862012" y="152400"/>
            <a:ext cx="7419975" cy="64770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17</a:t>
            </a:fld>
            <a:endParaRPr lang="en-US" dirty="0"/>
          </a:p>
        </p:txBody>
      </p:sp>
    </p:spTree>
    <p:extLst>
      <p:ext uri="{BB962C8B-B14F-4D97-AF65-F5344CB8AC3E}">
        <p14:creationId xmlns:p14="http://schemas.microsoft.com/office/powerpoint/2010/main" val="32694454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Student Eligibility/High School Search</a:t>
            </a:r>
            <a:endParaRPr lang="en-US" dirty="0"/>
          </a:p>
        </p:txBody>
      </p:sp>
      <p:pic>
        <p:nvPicPr>
          <p:cNvPr id="3" name="Picture 2" descr="2017-2018 FOTW “Student Eligibility continued” page. This page gathers information about the name and location of the applicant's high school."/>
          <p:cNvPicPr>
            <a:picLocks noChangeAspect="1"/>
          </p:cNvPicPr>
          <p:nvPr/>
        </p:nvPicPr>
        <p:blipFill>
          <a:blip r:embed="rId3"/>
          <a:stretch>
            <a:fillRect/>
          </a:stretch>
        </p:blipFill>
        <p:spPr>
          <a:xfrm>
            <a:off x="847725" y="257175"/>
            <a:ext cx="7448550" cy="634365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18</a:t>
            </a:fld>
            <a:endParaRPr lang="en-US" dirty="0"/>
          </a:p>
        </p:txBody>
      </p:sp>
    </p:spTree>
    <p:extLst>
      <p:ext uri="{BB962C8B-B14F-4D97-AF65-F5344CB8AC3E}">
        <p14:creationId xmlns:p14="http://schemas.microsoft.com/office/powerpoint/2010/main" val="39526816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School Selection</a:t>
            </a:r>
            <a:endParaRPr lang="en-US" dirty="0"/>
          </a:p>
        </p:txBody>
      </p:sp>
      <p:pic>
        <p:nvPicPr>
          <p:cNvPr id="3" name="Picture 2" descr="2017-2018 FOTW “School Selection” page. This page enables applicants to search for Federal School Codes to list on their FAFSA."/>
          <p:cNvPicPr>
            <a:picLocks noChangeAspect="1"/>
          </p:cNvPicPr>
          <p:nvPr/>
        </p:nvPicPr>
        <p:blipFill>
          <a:blip r:embed="rId3"/>
          <a:stretch>
            <a:fillRect/>
          </a:stretch>
        </p:blipFill>
        <p:spPr>
          <a:xfrm>
            <a:off x="823912" y="152399"/>
            <a:ext cx="7496175" cy="6553201"/>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19</a:t>
            </a:fld>
            <a:endParaRPr lang="en-US" dirty="0"/>
          </a:p>
        </p:txBody>
      </p:sp>
    </p:spTree>
    <p:extLst>
      <p:ext uri="{BB962C8B-B14F-4D97-AF65-F5344CB8AC3E}">
        <p14:creationId xmlns:p14="http://schemas.microsoft.com/office/powerpoint/2010/main" val="39289284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TOPICS</a:t>
            </a:r>
            <a:endParaRPr lang="en-US" dirty="0"/>
          </a:p>
        </p:txBody>
      </p:sp>
      <p:sp>
        <p:nvSpPr>
          <p:cNvPr id="8195" name="Content Placeholder 2"/>
          <p:cNvSpPr>
            <a:spLocks noGrp="1"/>
          </p:cNvSpPr>
          <p:nvPr>
            <p:ph idx="1"/>
          </p:nvPr>
        </p:nvSpPr>
        <p:spPr/>
        <p:txBody>
          <a:bodyPr/>
          <a:lstStyle/>
          <a:p>
            <a:r>
              <a:rPr lang="en-US" altLang="en-US" sz="2000" dirty="0" smtClean="0"/>
              <a:t>Overview</a:t>
            </a:r>
          </a:p>
          <a:p>
            <a:r>
              <a:rPr lang="en-US" altLang="en-US" sz="2000" dirty="0" smtClean="0"/>
              <a:t>Home Page</a:t>
            </a:r>
          </a:p>
          <a:p>
            <a:r>
              <a:rPr lang="en-US" altLang="en-US" sz="2000" dirty="0" smtClean="0"/>
              <a:t>Login</a:t>
            </a:r>
          </a:p>
          <a:p>
            <a:r>
              <a:rPr lang="en-US" altLang="en-US" sz="2000" dirty="0" smtClean="0"/>
              <a:t>Dependent Student with Parental Data</a:t>
            </a:r>
          </a:p>
          <a:p>
            <a:r>
              <a:rPr lang="en-US" altLang="en-US" sz="2000" dirty="0" smtClean="0"/>
              <a:t>Independent Student</a:t>
            </a:r>
          </a:p>
          <a:p>
            <a:r>
              <a:rPr lang="en-US" altLang="en-US" sz="2000" dirty="0" smtClean="0"/>
              <a:t>My FAFSA Pages</a:t>
            </a:r>
          </a:p>
          <a:p>
            <a:r>
              <a:rPr lang="en-US" altLang="en-US" sz="2000" dirty="0" smtClean="0"/>
              <a:t>Auto-Zero EFC (skipping the remaining financial questions)</a:t>
            </a:r>
          </a:p>
          <a:p>
            <a:r>
              <a:rPr lang="en-US" altLang="en-US" sz="2000" dirty="0" smtClean="0"/>
              <a:t>Special Circumstances</a:t>
            </a:r>
          </a:p>
          <a:p>
            <a:r>
              <a:rPr lang="en-US" altLang="en-US" sz="2000" dirty="0" smtClean="0"/>
              <a:t>Special Circumstance – Unsubsidized Loan Only</a:t>
            </a:r>
          </a:p>
          <a:p>
            <a:r>
              <a:rPr lang="en-US" altLang="en-US" sz="2000" dirty="0" smtClean="0"/>
              <a:t>Homeless Circumstance</a:t>
            </a:r>
          </a:p>
          <a:p>
            <a:r>
              <a:rPr lang="en-US" altLang="en-US" sz="2000" dirty="0" smtClean="0"/>
              <a:t>Additional Resources</a:t>
            </a:r>
          </a:p>
          <a:p>
            <a:endParaRPr lang="en-US" altLang="en-US" dirty="0" smtClean="0"/>
          </a:p>
          <a:p>
            <a:endParaRPr lang="en-US" altLang="en-US" dirty="0" smtClean="0"/>
          </a:p>
          <a:p>
            <a:endParaRPr lang="en-US" altLang="en-US" dirty="0" smtClean="0"/>
          </a:p>
          <a:p>
            <a:endParaRPr lang="en-US" altLang="en-US" dirty="0" smtClean="0"/>
          </a:p>
        </p:txBody>
      </p:sp>
      <p:sp>
        <p:nvSpPr>
          <p:cNvPr id="5" name="Slide Number Placeholder 4"/>
          <p:cNvSpPr>
            <a:spLocks noGrp="1"/>
          </p:cNvSpPr>
          <p:nvPr>
            <p:ph type="sldNum" sz="quarter" idx="10"/>
          </p:nvPr>
        </p:nvSpPr>
        <p:spPr>
          <a:xfrm>
            <a:off x="533400" y="6400800"/>
            <a:ext cx="2133600" cy="365125"/>
          </a:xfrm>
        </p:spPr>
        <p:txBody>
          <a:bodyPr/>
          <a:lstStyle/>
          <a:p>
            <a:fld id="{43E6BF3E-F827-41A2-AF5D-91F9CDED9626}" type="slidenum">
              <a:rPr lang="en-US" smtClean="0"/>
              <a:pPr/>
              <a:t>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School Selection Summary</a:t>
            </a:r>
            <a:endParaRPr lang="en-US" dirty="0"/>
          </a:p>
        </p:txBody>
      </p:sp>
      <p:pic>
        <p:nvPicPr>
          <p:cNvPr id="2" name="Picture 1" descr="2017-2018 FOTW “School Selection Summary” page. On this page, applicants can view the Federal School Codes they selected and add additional codes."/>
          <p:cNvPicPr>
            <a:picLocks noChangeAspect="1"/>
          </p:cNvPicPr>
          <p:nvPr/>
        </p:nvPicPr>
        <p:blipFill>
          <a:blip r:embed="rId3"/>
          <a:stretch>
            <a:fillRect/>
          </a:stretch>
        </p:blipFill>
        <p:spPr>
          <a:xfrm>
            <a:off x="842962" y="274638"/>
            <a:ext cx="7458075" cy="6354762"/>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20</a:t>
            </a:fld>
            <a:endParaRPr lang="en-US" dirty="0"/>
          </a:p>
        </p:txBody>
      </p:sp>
    </p:spTree>
    <p:extLst>
      <p:ext uri="{BB962C8B-B14F-4D97-AF65-F5344CB8AC3E}">
        <p14:creationId xmlns:p14="http://schemas.microsoft.com/office/powerpoint/2010/main" val="4373610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Dependency Determination</a:t>
            </a:r>
            <a:endParaRPr lang="en-US" dirty="0"/>
          </a:p>
        </p:txBody>
      </p:sp>
      <p:pic>
        <p:nvPicPr>
          <p:cNvPr id="2" name="Picture 1" descr="2017-2018 FOTW “Dependency Determination” page. This page lists questions that help determine the applicant's dependency status."/>
          <p:cNvPicPr>
            <a:picLocks noChangeAspect="1"/>
          </p:cNvPicPr>
          <p:nvPr/>
        </p:nvPicPr>
        <p:blipFill>
          <a:blip r:embed="rId3"/>
          <a:stretch>
            <a:fillRect/>
          </a:stretch>
        </p:blipFill>
        <p:spPr>
          <a:xfrm>
            <a:off x="852487" y="274637"/>
            <a:ext cx="7439025" cy="6278563"/>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21</a:t>
            </a:fld>
            <a:endParaRPr lang="en-US" dirty="0"/>
          </a:p>
        </p:txBody>
      </p:sp>
    </p:spTree>
    <p:extLst>
      <p:ext uri="{BB962C8B-B14F-4D97-AF65-F5344CB8AC3E}">
        <p14:creationId xmlns:p14="http://schemas.microsoft.com/office/powerpoint/2010/main" val="32178572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Dependency Status Results</a:t>
            </a:r>
            <a:endParaRPr lang="en-US" dirty="0"/>
          </a:p>
        </p:txBody>
      </p:sp>
      <p:pic>
        <p:nvPicPr>
          <p:cNvPr id="3" name="Picture 2" descr="2017-2018 FOTW “Dependency Status Results” page. This page only displays if the applicant has been determined to be dependent. Applicants who receive this page must indicate if they are able to provide parental information."/>
          <p:cNvPicPr>
            <a:picLocks noChangeAspect="1"/>
          </p:cNvPicPr>
          <p:nvPr/>
        </p:nvPicPr>
        <p:blipFill>
          <a:blip r:embed="rId3"/>
          <a:stretch>
            <a:fillRect/>
          </a:stretch>
        </p:blipFill>
        <p:spPr>
          <a:xfrm>
            <a:off x="838200" y="271462"/>
            <a:ext cx="7467600" cy="6315075"/>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22</a:t>
            </a:fld>
            <a:endParaRPr lang="en-US" dirty="0"/>
          </a:p>
        </p:txBody>
      </p:sp>
    </p:spTree>
    <p:extLst>
      <p:ext uri="{BB962C8B-B14F-4D97-AF65-F5344CB8AC3E}">
        <p14:creationId xmlns:p14="http://schemas.microsoft.com/office/powerpoint/2010/main" val="32776073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Parent Demographics</a:t>
            </a:r>
            <a:endParaRPr lang="en-US" dirty="0"/>
          </a:p>
        </p:txBody>
      </p:sp>
      <p:pic>
        <p:nvPicPr>
          <p:cNvPr id="6" name="Picture 5" descr="2017-2018 FOTW “Parent Demographic Information” page. This page captures demographic information for the parents of dependent applicants."/>
          <p:cNvPicPr>
            <a:picLocks noChangeAspect="1"/>
          </p:cNvPicPr>
          <p:nvPr/>
        </p:nvPicPr>
        <p:blipFill>
          <a:blip r:embed="rId3"/>
          <a:stretch>
            <a:fillRect/>
          </a:stretch>
        </p:blipFill>
        <p:spPr>
          <a:xfrm>
            <a:off x="795337" y="274638"/>
            <a:ext cx="7553325" cy="6430962"/>
          </a:xfrm>
          <a:prstGeom prst="rect">
            <a:avLst/>
          </a:prstGeom>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23</a:t>
            </a:fld>
            <a:endParaRPr lang="en-US" dirty="0"/>
          </a:p>
        </p:txBody>
      </p:sp>
    </p:spTree>
    <p:extLst>
      <p:ext uri="{BB962C8B-B14F-4D97-AF65-F5344CB8AC3E}">
        <p14:creationId xmlns:p14="http://schemas.microsoft.com/office/powerpoint/2010/main" val="27153559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Parent Tax Information</a:t>
            </a:r>
            <a:endParaRPr lang="en-US" dirty="0"/>
          </a:p>
        </p:txBody>
      </p:sp>
      <p:pic>
        <p:nvPicPr>
          <p:cNvPr id="6" name="Picture 5" descr="2017-2018 FOTW “Parent Tax Information” page. This page gathers tax information for the applicant's parents and can be used to connect to the IRS Data Retrieval Tool to transfer tax information.&#10;&#10;New for 2017-2018: The 2015 tax information will be requested instead of the 2016 tax information. To emphasize this change for students and parents, an alert message will display indicating “Attention! You must provide financial information from your parents’ 2015 tax return on the following pages.” &#10;&#10;Additionally, the IRS Data Retrieval Tool (DRT) section of the application has been revised to make the following changes: &#10;&#10;1) The “Did you, the parents, file taxes electronically in the last 3 weeks (or by mail in the last 11 weeks)?” question has been removed.&#10;2) Parents will not be requested to provide their FSA ID (if not already provided) on the “Parent Tax Information” page prior to clicking “Link to IRS.”&#10;3) The Amended Tax Return and Foreign Tax Return questions have been revised to include 2015 as part of the question.&#10;4) The definition of the 1040 X amended tax return can be found by following the link that was added to the question."/>
          <p:cNvPicPr>
            <a:picLocks noChangeAspect="1"/>
          </p:cNvPicPr>
          <p:nvPr/>
        </p:nvPicPr>
        <p:blipFill>
          <a:blip r:embed="rId3"/>
          <a:stretch>
            <a:fillRect/>
          </a:stretch>
        </p:blipFill>
        <p:spPr>
          <a:xfrm>
            <a:off x="1266825" y="380999"/>
            <a:ext cx="6610350" cy="5867401"/>
          </a:xfrm>
          <a:prstGeom prst="rect">
            <a:avLst/>
          </a:prstGeom>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24</a:t>
            </a:fld>
            <a:endParaRPr lang="en-US" dirty="0"/>
          </a:p>
        </p:txBody>
      </p:sp>
    </p:spTree>
    <p:extLst>
      <p:ext uri="{BB962C8B-B14F-4D97-AF65-F5344CB8AC3E}">
        <p14:creationId xmlns:p14="http://schemas.microsoft.com/office/powerpoint/2010/main" val="36752535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Parent Tax Information (continued)</a:t>
            </a:r>
            <a:endParaRPr lang="en-US" dirty="0"/>
          </a:p>
        </p:txBody>
      </p:sp>
      <p:pic>
        <p:nvPicPr>
          <p:cNvPr id="2" name="Picture 1" descr="2017-2018 FOTW “Leaving FAFSA on the Web” page. This page is generated when the parent of the applicant chooses to go to the IRS Web site to transfer tax information.&#10;&#10;The “Leaving FAFSA on the Web” page has been revised to provide information on how to utilize the IRS DRT and what will occur if the user opts to not use the IRS DRT. This page has also been revised to request the parent’s FSA ID login information to access the IRS DRT."/>
          <p:cNvPicPr>
            <a:picLocks noChangeAspect="1"/>
          </p:cNvPicPr>
          <p:nvPr/>
        </p:nvPicPr>
        <p:blipFill>
          <a:blip r:embed="rId3"/>
          <a:stretch>
            <a:fillRect/>
          </a:stretch>
        </p:blipFill>
        <p:spPr>
          <a:xfrm>
            <a:off x="1238250" y="614362"/>
            <a:ext cx="6667500" cy="5629275"/>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25</a:t>
            </a:fld>
            <a:endParaRPr lang="en-US" dirty="0"/>
          </a:p>
        </p:txBody>
      </p:sp>
    </p:spTree>
    <p:extLst>
      <p:ext uri="{BB962C8B-B14F-4D97-AF65-F5344CB8AC3E}">
        <p14:creationId xmlns:p14="http://schemas.microsoft.com/office/powerpoint/2010/main" val="7968260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IRS Data Retrieval Tool (DRT)</a:t>
            </a:r>
            <a:endParaRPr lang="en-US" dirty="0"/>
          </a:p>
        </p:txBody>
      </p:sp>
      <p:pic>
        <p:nvPicPr>
          <p:cNvPr id="3" name="Picture 2" descr="Warning text generated when the 2017-2018 IRS Data Retrieval Tool (DRT) site is accessed. Warning informs the applicant that the DRT is for authorized use only, and there is no right to privacy in the system."/>
          <p:cNvPicPr>
            <a:picLocks noChangeAspect="1"/>
          </p:cNvPicPr>
          <p:nvPr/>
        </p:nvPicPr>
        <p:blipFill>
          <a:blip r:embed="rId3"/>
          <a:stretch>
            <a:fillRect/>
          </a:stretch>
        </p:blipFill>
        <p:spPr>
          <a:xfrm>
            <a:off x="361950" y="119062"/>
            <a:ext cx="8420100" cy="6619875"/>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26</a:t>
            </a:fld>
            <a:endParaRPr lang="en-US" dirty="0"/>
          </a:p>
        </p:txBody>
      </p:sp>
    </p:spTree>
    <p:extLst>
      <p:ext uri="{BB962C8B-B14F-4D97-AF65-F5344CB8AC3E}">
        <p14:creationId xmlns:p14="http://schemas.microsoft.com/office/powerpoint/2010/main" val="33079693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IRS</a:t>
            </a:r>
            <a:r>
              <a:rPr lang="en-US" baseline="0" dirty="0" smtClean="0"/>
              <a:t> DRT (Parent) with User Information</a:t>
            </a:r>
            <a:endParaRPr lang="en-US" dirty="0"/>
          </a:p>
        </p:txBody>
      </p:sp>
      <p:grpSp>
        <p:nvGrpSpPr>
          <p:cNvPr id="7" name="Group 6" descr="2017-2018 IRS Data Retrieval Tool, page 1, containing user demographic information.&#10;&#10;Even though the first name, last name, date of birth, and filing status fields (highlighted in screenshot) are pre-filled based on FAFSA responses, they can be updated on this page. The Social Security Number cannot be updated."/>
          <p:cNvGrpSpPr/>
          <p:nvPr/>
        </p:nvGrpSpPr>
        <p:grpSpPr>
          <a:xfrm>
            <a:off x="0" y="0"/>
            <a:ext cx="9144000" cy="6857999"/>
            <a:chOff x="0" y="0"/>
            <a:chExt cx="9144000" cy="6857999"/>
          </a:xfrm>
        </p:grpSpPr>
        <p:pic>
          <p:nvPicPr>
            <p:cNvPr id="4" name="Picture 3" descr="Screenshot of IRS DRT with First Name, Last Name, Social Security Number, and Date of Birth Fields prefilled and highlighted."/>
            <p:cNvPicPr>
              <a:picLocks noChangeAspect="1"/>
            </p:cNvPicPr>
            <p:nvPr/>
          </p:nvPicPr>
          <p:blipFill>
            <a:blip r:embed="rId3"/>
            <a:stretch>
              <a:fillRect/>
            </a:stretch>
          </p:blipFill>
          <p:spPr>
            <a:xfrm>
              <a:off x="0" y="0"/>
              <a:ext cx="9144000" cy="6857999"/>
            </a:xfrm>
            <a:prstGeom prst="rect">
              <a:avLst/>
            </a:prstGeom>
          </p:spPr>
        </p:pic>
        <p:sp>
          <p:nvSpPr>
            <p:cNvPr id="2" name="Rounded Rectangle 1"/>
            <p:cNvSpPr/>
            <p:nvPr/>
          </p:nvSpPr>
          <p:spPr>
            <a:xfrm>
              <a:off x="4138613" y="1676400"/>
              <a:ext cx="3709987" cy="12192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1600200"/>
              <a:ext cx="1219200" cy="1754326"/>
            </a:xfrm>
            <a:prstGeom prst="rect">
              <a:avLst/>
            </a:prstGeom>
            <a:noFill/>
            <a:ln>
              <a:solidFill>
                <a:srgbClr val="FF0000"/>
              </a:solidFill>
            </a:ln>
          </p:spPr>
          <p:txBody>
            <a:bodyPr wrap="square" rtlCol="0">
              <a:spAutoFit/>
            </a:bodyPr>
            <a:lstStyle/>
            <a:p>
              <a:r>
                <a:rPr lang="en-US" b="1" dirty="0" smtClean="0"/>
                <a:t>These fields are pre-filled based on FAFSA responses</a:t>
              </a:r>
              <a:endParaRPr lang="en-US" b="1" dirty="0"/>
            </a:p>
          </p:txBody>
        </p:sp>
      </p:grpSp>
      <p:sp>
        <p:nvSpPr>
          <p:cNvPr id="5" name="Slide Number Placeholder 4"/>
          <p:cNvSpPr>
            <a:spLocks noGrp="1"/>
          </p:cNvSpPr>
          <p:nvPr>
            <p:ph type="sldNum" sz="quarter" idx="10"/>
          </p:nvPr>
        </p:nvSpPr>
        <p:spPr/>
        <p:txBody>
          <a:bodyPr/>
          <a:lstStyle/>
          <a:p>
            <a:pPr>
              <a:defRPr/>
            </a:pPr>
            <a:fld id="{E130B3EB-6197-4B56-88B1-1D9D49C6A046}" type="slidenum">
              <a:rPr lang="en-US" smtClean="0"/>
              <a:pPr>
                <a:defRPr/>
              </a:pPr>
              <a:t>27</a:t>
            </a:fld>
            <a:endParaRPr lang="en-US" dirty="0"/>
          </a:p>
        </p:txBody>
      </p:sp>
    </p:spTree>
    <p:extLst>
      <p:ext uri="{BB962C8B-B14F-4D97-AF65-F5344CB8AC3E}">
        <p14:creationId xmlns:p14="http://schemas.microsoft.com/office/powerpoint/2010/main" val="12061104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IRS DRT (Parent) </a:t>
            </a:r>
            <a:r>
              <a:rPr lang="en-US" baseline="0" dirty="0" smtClean="0"/>
              <a:t>Submit and Return Options</a:t>
            </a:r>
            <a:endParaRPr lang="en-US" dirty="0"/>
          </a:p>
        </p:txBody>
      </p:sp>
      <p:pic>
        <p:nvPicPr>
          <p:cNvPr id="32770" name="Picture 4" descr="2017-2018 IRS Data Retrieval Tool, page 1, containing user demographic information (continued from previous slide and updated with user information, including mailing address information). &#10;&#10;The user can click “Submit” to retrieve IRS data, or “Return to FAFSA” to discontinue use of the IRS DRT and return to the FAFSA.&#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28</a:t>
            </a:fld>
            <a:endParaRPr lang="en-US" dirty="0"/>
          </a:p>
        </p:txBody>
      </p:sp>
    </p:spTree>
    <p:extLst>
      <p:ext uri="{BB962C8B-B14F-4D97-AF65-F5344CB8AC3E}">
        <p14:creationId xmlns:p14="http://schemas.microsoft.com/office/powerpoint/2010/main" val="22111168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IRS DRT (Parent) Data Transfer Options</a:t>
            </a:r>
            <a:endParaRPr lang="en-US" dirty="0"/>
          </a:p>
        </p:txBody>
      </p:sp>
      <p:pic>
        <p:nvPicPr>
          <p:cNvPr id="33794" name="Picture 4" descr="2017-2018 IRS Data Retrieval Tool, page 2, containing user-specific IRS data. Users are provided with the tax information on file with the IRS and FAFSA question number each IRS data element corresponds to.&#10;&#10;The user can check the “Transfer My Tax Information…” box and click “Transfer Now” to carry this data back into FAFSA on the Web.&#10;&#10;The user can check the “Do Not Transfer…” box and click “Do Not Transfer” to discontinue use of the IRS DRT and return to the FAFSA.&#10;&#10;The user can click the “Print this page” icon in order to print the data that is displayed on this pag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29</a:t>
            </a:fld>
            <a:endParaRPr lang="en-US" dirty="0"/>
          </a:p>
        </p:txBody>
      </p:sp>
    </p:spTree>
    <p:extLst>
      <p:ext uri="{BB962C8B-B14F-4D97-AF65-F5344CB8AC3E}">
        <p14:creationId xmlns:p14="http://schemas.microsoft.com/office/powerpoint/2010/main" val="14858909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9219" name="Content Placeholder 2"/>
          <p:cNvSpPr>
            <a:spLocks noGrp="1"/>
          </p:cNvSpPr>
          <p:nvPr>
            <p:ph idx="1"/>
          </p:nvPr>
        </p:nvSpPr>
        <p:spPr/>
        <p:txBody>
          <a:bodyPr/>
          <a:lstStyle/>
          <a:p>
            <a:r>
              <a:rPr lang="en-US" altLang="en-US" sz="2000" dirty="0" smtClean="0"/>
              <a:t>The 2017-18 </a:t>
            </a:r>
            <a:r>
              <a:rPr lang="en-US" altLang="en-US" sz="2000" i="1" dirty="0" smtClean="0"/>
              <a:t>FAFSA on the Web </a:t>
            </a:r>
            <a:r>
              <a:rPr lang="en-US" altLang="en-US" sz="2000" dirty="0" smtClean="0"/>
              <a:t>(FOTW</a:t>
            </a:r>
            <a:r>
              <a:rPr lang="en-US" altLang="en-US" sz="2000" baseline="30000" dirty="0"/>
              <a:t> ®</a:t>
            </a:r>
            <a:r>
              <a:rPr lang="en-US" altLang="en-US" sz="2000" dirty="0" smtClean="0"/>
              <a:t>) Preview Presentation provides screenshots that Financial Aid Professionals, mentors, and counselors can use as a guide for the 2017-18 FOTW site. The screenshots and information provided can be used to create/modify presentations for professional trainings and high school nights.</a:t>
            </a:r>
          </a:p>
          <a:p>
            <a:r>
              <a:rPr lang="en-US" altLang="en-US" sz="2000" dirty="0" smtClean="0"/>
              <a:t>The screenshots are intended to show the majority of the questions displayed on FOTW; however, most students and/or parents are unlikely to need to answer all of the questions when completing his/her application.</a:t>
            </a:r>
          </a:p>
          <a:p>
            <a:r>
              <a:rPr lang="en-US" altLang="en-US" sz="2000" dirty="0" smtClean="0"/>
              <a:t>This presentation does not include screenshots of the FOTW Correction process, as it is similar to the Application process.</a:t>
            </a:r>
          </a:p>
          <a:p>
            <a:r>
              <a:rPr lang="en-US" altLang="en-US" sz="2000" dirty="0" smtClean="0"/>
              <a:t>The test data used in this presentation shows examples of what the FOTW site will look like.</a:t>
            </a:r>
            <a:endParaRPr lang="en-US" altLang="en-US" dirty="0" smtClean="0"/>
          </a:p>
        </p:txBody>
      </p:sp>
      <p:sp>
        <p:nvSpPr>
          <p:cNvPr id="5" name="Slide Number Placeholder 4"/>
          <p:cNvSpPr>
            <a:spLocks noGrp="1"/>
          </p:cNvSpPr>
          <p:nvPr>
            <p:ph type="sldNum" sz="quarter" idx="10"/>
          </p:nvPr>
        </p:nvSpPr>
        <p:spPr/>
        <p:txBody>
          <a:bodyPr/>
          <a:lstStyle/>
          <a:p>
            <a:fld id="{3311A258-E93C-47C3-9667-BA3A91CE2343}" type="slidenum">
              <a:rPr lang="en-US" smtClean="0"/>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Parent Financial Information</a:t>
            </a:r>
            <a:endParaRPr lang="en-US" dirty="0"/>
          </a:p>
        </p:txBody>
      </p:sp>
      <p:pic>
        <p:nvPicPr>
          <p:cNvPr id="4" name="Picture 3" descr="2017-2018 FOTW “Parent Financial Information” page following transfer of parent tax information from the IRS Web site. A message indicates the transfer was successful. Fields with data transferred from the IRS are labeled &quot;Transferred from the IRS.&quot;&#10;&#10;&quot;Medicaid” has been added as an option under the Federal Means Tested Benefits. On all output documents, this will be listed as part of the Supplemental Security Income (SSI) response.&#10;&#10;“School” has been added as part of the “Free or Reduced Price School Lunch” question. &#10;"/>
          <p:cNvPicPr>
            <a:picLocks noChangeAspect="1"/>
          </p:cNvPicPr>
          <p:nvPr/>
        </p:nvPicPr>
        <p:blipFill>
          <a:blip r:embed="rId3"/>
          <a:stretch>
            <a:fillRect/>
          </a:stretch>
        </p:blipFill>
        <p:spPr>
          <a:xfrm>
            <a:off x="833437" y="0"/>
            <a:ext cx="7477125" cy="6858000"/>
          </a:xfrm>
          <a:prstGeom prst="rect">
            <a:avLst/>
          </a:prstGeom>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30</a:t>
            </a:fld>
            <a:endParaRPr lang="en-US" dirty="0"/>
          </a:p>
        </p:txBody>
      </p:sp>
    </p:spTree>
    <p:extLst>
      <p:ext uri="{BB962C8B-B14F-4D97-AF65-F5344CB8AC3E}">
        <p14:creationId xmlns:p14="http://schemas.microsoft.com/office/powerpoint/2010/main" val="4996741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Parent Financial Information (continued)</a:t>
            </a:r>
            <a:endParaRPr lang="en-US" dirty="0"/>
          </a:p>
        </p:txBody>
      </p:sp>
      <p:pic>
        <p:nvPicPr>
          <p:cNvPr id="4" name="Picture 3" descr="The top half of the 2017-2018 FOTW “Parent Financial Information continued” page. The bottom half of the page is continued on the next slide.&#10;&#10;The “Additional Financial Information” section was updated to include “2015” in the section heading for clarity.&#10;"/>
          <p:cNvPicPr>
            <a:picLocks noChangeAspect="1"/>
          </p:cNvPicPr>
          <p:nvPr/>
        </p:nvPicPr>
        <p:blipFill>
          <a:blip r:embed="rId3"/>
          <a:stretch>
            <a:fillRect/>
          </a:stretch>
        </p:blipFill>
        <p:spPr>
          <a:xfrm>
            <a:off x="838200" y="352425"/>
            <a:ext cx="7467600" cy="6153150"/>
          </a:xfrm>
          <a:prstGeom prst="rect">
            <a:avLst/>
          </a:prstGeom>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31</a:t>
            </a:fld>
            <a:endParaRPr lang="en-US" dirty="0"/>
          </a:p>
        </p:txBody>
      </p:sp>
    </p:spTree>
    <p:extLst>
      <p:ext uri="{BB962C8B-B14F-4D97-AF65-F5344CB8AC3E}">
        <p14:creationId xmlns:p14="http://schemas.microsoft.com/office/powerpoint/2010/main" val="42432017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Parent Financial Information (continued) – Text Change</a:t>
            </a:r>
            <a:endParaRPr lang="en-US" dirty="0"/>
          </a:p>
        </p:txBody>
      </p:sp>
      <p:pic>
        <p:nvPicPr>
          <p:cNvPr id="4" name="Picture 3" descr="The bottom half of the 2017-2018 FOTW “Parent Financial Information continued” page.&#10;&#10;The “Untaxed Income” section was updated to include “2015” in the section heading for clarity."/>
          <p:cNvPicPr>
            <a:picLocks noChangeAspect="1"/>
          </p:cNvPicPr>
          <p:nvPr/>
        </p:nvPicPr>
        <p:blipFill>
          <a:blip r:embed="rId3"/>
          <a:stretch>
            <a:fillRect/>
          </a:stretch>
        </p:blipFill>
        <p:spPr>
          <a:xfrm>
            <a:off x="1090612" y="76200"/>
            <a:ext cx="6962775" cy="6629400"/>
          </a:xfrm>
          <a:prstGeom prst="rect">
            <a:avLst/>
          </a:prstGeom>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32</a:t>
            </a:fld>
            <a:endParaRPr lang="en-US" dirty="0"/>
          </a:p>
        </p:txBody>
      </p:sp>
    </p:spTree>
    <p:extLst>
      <p:ext uri="{BB962C8B-B14F-4D97-AF65-F5344CB8AC3E}">
        <p14:creationId xmlns:p14="http://schemas.microsoft.com/office/powerpoint/2010/main" val="16406963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Parent Financial Information (continued) – Tax information</a:t>
            </a:r>
            <a:r>
              <a:rPr lang="en-US" baseline="0" dirty="0" smtClean="0"/>
              <a:t> </a:t>
            </a:r>
            <a:r>
              <a:rPr lang="en-US" dirty="0" smtClean="0"/>
              <a:t>verification</a:t>
            </a:r>
            <a:endParaRPr lang="en-US" dirty="0"/>
          </a:p>
        </p:txBody>
      </p:sp>
      <p:grpSp>
        <p:nvGrpSpPr>
          <p:cNvPr id="6" name="Group 5" descr="The bottom half of the 2017-2018 FOTW “Parent Financial Information continued” page.&#10;&#10;The &quot;OK&quot; button next to the Untaxed portions of IRA Distributions field is highlighted in the screenshot. If the applicant enters data in this field (and it has not been verified), they will receive an error and be requested to either revise the data or click “OK” if the data is correct. Once the “OK” has been selected, the system will not request that the user verify this information again, unless the information is changed.  If the data is changed, the “Transferred from the IRS” labels will be removed.&#10;"/>
          <p:cNvGrpSpPr/>
          <p:nvPr/>
        </p:nvGrpSpPr>
        <p:grpSpPr>
          <a:xfrm>
            <a:off x="862012" y="274638"/>
            <a:ext cx="7419975" cy="6308724"/>
            <a:chOff x="862012" y="274638"/>
            <a:chExt cx="7419975" cy="6308724"/>
          </a:xfrm>
        </p:grpSpPr>
        <p:pic>
          <p:nvPicPr>
            <p:cNvPr id="4" name="Picture 3" descr="Screenshot of &quot;Parent Financial Information continued&quot; page, highlighting the OK button."/>
            <p:cNvPicPr>
              <a:picLocks noChangeAspect="1"/>
            </p:cNvPicPr>
            <p:nvPr/>
          </p:nvPicPr>
          <p:blipFill>
            <a:blip r:embed="rId3"/>
            <a:stretch>
              <a:fillRect/>
            </a:stretch>
          </p:blipFill>
          <p:spPr>
            <a:xfrm>
              <a:off x="862012" y="274638"/>
              <a:ext cx="7419975" cy="6308724"/>
            </a:xfrm>
            <a:prstGeom prst="rect">
              <a:avLst/>
            </a:prstGeom>
          </p:spPr>
        </p:pic>
        <p:cxnSp>
          <p:nvCxnSpPr>
            <p:cNvPr id="5" name="Straight Arrow Connector 4"/>
            <p:cNvCxnSpPr/>
            <p:nvPr/>
          </p:nvCxnSpPr>
          <p:spPr>
            <a:xfrm flipH="1">
              <a:off x="3276600" y="6477000"/>
              <a:ext cx="4572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33</a:t>
            </a:fld>
            <a:endParaRPr lang="en-US" dirty="0"/>
          </a:p>
        </p:txBody>
      </p:sp>
    </p:spTree>
    <p:extLst>
      <p:ext uri="{BB962C8B-B14F-4D97-AF65-F5344CB8AC3E}">
        <p14:creationId xmlns:p14="http://schemas.microsoft.com/office/powerpoint/2010/main" val="367765862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Independent Student, Student Tax Information</a:t>
            </a:r>
            <a:endParaRPr lang="en-US" dirty="0"/>
          </a:p>
        </p:txBody>
      </p:sp>
      <p:pic>
        <p:nvPicPr>
          <p:cNvPr id="2" name="Picture 1" descr="2017-2018 FOTW “Student Tax information” page. This page gathers tax information for the applicant and includes the option of accessing the IRS Data Retrieval Tool.&#10;&#10;New for 2017-18, the 2015 tax information will be requested instead of the 2016 tax information. To emphasize this change for students and parents, an alert message displays, indicating “Attention! You must provide financial information from your 2015 tax return on the following pages.” &#10;&#10;Additionally, the IRS DRT section of the application has been revised to make the following changes: &#10;1. The “Did you file taxes electronically in the last 3 weeks (or by mail in the last 11 weeks)?” question has been removed. &#10;2. Students will not be requested to provide their FSA ID (if not already provided) on the Student Tax Information page prior to clicking “Link to IRS”. The student should click “Link to IRS” rather than “Next” on this page. &#10;3. The Amended Tax Return and Foreign Tax Return questions have been revised to include 2015 as part of the question. &#10;4. The definition of the 1040 X amended tax return can be found by following the link that was added to the question. &#10;"/>
          <p:cNvPicPr>
            <a:picLocks noChangeAspect="1"/>
          </p:cNvPicPr>
          <p:nvPr/>
        </p:nvPicPr>
        <p:blipFill>
          <a:blip r:embed="rId3"/>
          <a:stretch>
            <a:fillRect/>
          </a:stretch>
        </p:blipFill>
        <p:spPr>
          <a:xfrm>
            <a:off x="847725" y="152400"/>
            <a:ext cx="7448550" cy="6553200"/>
          </a:xfrm>
          <a:prstGeom prst="rect">
            <a:avLst/>
          </a:prstGeom>
        </p:spPr>
      </p:pic>
      <p:sp>
        <p:nvSpPr>
          <p:cNvPr id="4" name="Slide Number Placeholder 3"/>
          <p:cNvSpPr>
            <a:spLocks noGrp="1"/>
          </p:cNvSpPr>
          <p:nvPr>
            <p:ph type="sldNum" sz="quarter" idx="10"/>
          </p:nvPr>
        </p:nvSpPr>
        <p:spPr/>
        <p:txBody>
          <a:bodyPr/>
          <a:lstStyle/>
          <a:p>
            <a:pPr>
              <a:defRPr/>
            </a:pPr>
            <a:fld id="{8604AA41-E975-45E8-AC05-1B11AB9459EB}" type="slidenum">
              <a:rPr lang="en-US" smtClean="0"/>
              <a:pPr>
                <a:defRPr/>
              </a:pPr>
              <a:t>34</a:t>
            </a:fld>
            <a:endParaRPr lang="en-US" dirty="0"/>
          </a:p>
        </p:txBody>
      </p:sp>
    </p:spTree>
    <p:extLst>
      <p:ext uri="{BB962C8B-B14F-4D97-AF65-F5344CB8AC3E}">
        <p14:creationId xmlns:p14="http://schemas.microsoft.com/office/powerpoint/2010/main" val="38489438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Leaving FAFSA</a:t>
            </a:r>
            <a:r>
              <a:rPr lang="en-US" baseline="0" dirty="0" smtClean="0"/>
              <a:t> on the Web</a:t>
            </a:r>
            <a:endParaRPr lang="en-US" dirty="0"/>
          </a:p>
        </p:txBody>
      </p:sp>
      <p:pic>
        <p:nvPicPr>
          <p:cNvPr id="3" name="Picture 2" descr="2017-2018 FOTW “Leaving FAFSA on the Web” page, which is generated when the student is going to the IRS Web site.&#10;&#10;The “Leaving FAFSA on the Web” page has been revised to provide information on how to utilize the IRS DRT and what will occur if the student opts not to use the IRS DRT. &#10;&#10;In this case, the FSA ID for the student was entered when logging into their FAFSA, so it is not requested on this page. &#10;"/>
          <p:cNvPicPr>
            <a:picLocks noChangeAspect="1"/>
          </p:cNvPicPr>
          <p:nvPr/>
        </p:nvPicPr>
        <p:blipFill>
          <a:blip r:embed="rId3"/>
          <a:stretch>
            <a:fillRect/>
          </a:stretch>
        </p:blipFill>
        <p:spPr>
          <a:xfrm>
            <a:off x="833437" y="19050"/>
            <a:ext cx="7477125" cy="68199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35</a:t>
            </a:fld>
            <a:endParaRPr lang="en-US" dirty="0"/>
          </a:p>
        </p:txBody>
      </p:sp>
    </p:spTree>
    <p:extLst>
      <p:ext uri="{BB962C8B-B14F-4D97-AF65-F5344CB8AC3E}">
        <p14:creationId xmlns:p14="http://schemas.microsoft.com/office/powerpoint/2010/main" val="275264106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baseline="0" dirty="0" smtClean="0"/>
              <a:t>Independent Student, </a:t>
            </a:r>
            <a:r>
              <a:rPr lang="en-US" sz="4400" kern="1200" dirty="0" smtClean="0">
                <a:solidFill>
                  <a:schemeClr val="tx1"/>
                </a:solidFill>
                <a:effectLst/>
                <a:latin typeface="+mj-lt"/>
                <a:ea typeface="+mj-ea"/>
                <a:cs typeface="+mj-cs"/>
              </a:rPr>
              <a:t>IRS DRT</a:t>
            </a:r>
            <a:endParaRPr lang="en-US" dirty="0"/>
          </a:p>
        </p:txBody>
      </p:sp>
      <p:pic>
        <p:nvPicPr>
          <p:cNvPr id="17410" name="Picture 2" descr="Warning text generated when the 2017-2018 IRS Data Retrieval Tool (DRT) site is accessed. The warning notifies the applicant that the DRT is for authorized use only, and there is no right to privacy in the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36</a:t>
            </a:fld>
            <a:endParaRPr lang="en-US" dirty="0"/>
          </a:p>
        </p:txBody>
      </p:sp>
    </p:spTree>
    <p:extLst>
      <p:ext uri="{BB962C8B-B14F-4D97-AF65-F5344CB8AC3E}">
        <p14:creationId xmlns:p14="http://schemas.microsoft.com/office/powerpoint/2010/main" val="5812717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IRS DRT with user information</a:t>
            </a:r>
            <a:endParaRPr lang="en-US" dirty="0"/>
          </a:p>
        </p:txBody>
      </p:sp>
      <p:grpSp>
        <p:nvGrpSpPr>
          <p:cNvPr id="3" name="Group 2" descr="2017-2018 IRS Data Retrieval Tool, page 1, containing user demographic information.&#10;&#10;Even though the First Name, Last Name, Date of Birth and Filing Status fields (highlighted in screenshot) are pre-filled based on FAFSA responses, these fields can be updated on this page. The Social Security Number cannot be updated.&#10;"/>
          <p:cNvGrpSpPr/>
          <p:nvPr/>
        </p:nvGrpSpPr>
        <p:grpSpPr>
          <a:xfrm>
            <a:off x="0" y="-26988"/>
            <a:ext cx="9144000" cy="6884988"/>
            <a:chOff x="0" y="-26988"/>
            <a:chExt cx="9144000" cy="6884988"/>
          </a:xfrm>
        </p:grpSpPr>
        <p:pic>
          <p:nvPicPr>
            <p:cNvPr id="18434" name="Picture 2" descr="Screenshot of the 2017-2017 IRS Data Retrieval Tool, page 1, with user demographic information pre-filled and highligh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572001" y="1676400"/>
              <a:ext cx="3276600" cy="12192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924800" y="1750874"/>
              <a:ext cx="1219200" cy="1754326"/>
            </a:xfrm>
            <a:prstGeom prst="rect">
              <a:avLst/>
            </a:prstGeom>
            <a:noFill/>
            <a:ln>
              <a:solidFill>
                <a:srgbClr val="FF0000"/>
              </a:solidFill>
            </a:ln>
          </p:spPr>
          <p:txBody>
            <a:bodyPr wrap="square" rtlCol="0">
              <a:spAutoFit/>
            </a:bodyPr>
            <a:lstStyle/>
            <a:p>
              <a:r>
                <a:rPr lang="en-US" b="1" dirty="0" smtClean="0"/>
                <a:t>These fields are pre-filled based on FAFSA responses</a:t>
              </a:r>
              <a:endParaRPr lang="en-US" b="1" dirty="0"/>
            </a:p>
          </p:txBody>
        </p:sp>
      </p:grpSp>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37</a:t>
            </a:fld>
            <a:endParaRPr lang="en-US" dirty="0"/>
          </a:p>
        </p:txBody>
      </p:sp>
    </p:spTree>
    <p:extLst>
      <p:ext uri="{BB962C8B-B14F-4D97-AF65-F5344CB8AC3E}">
        <p14:creationId xmlns:p14="http://schemas.microsoft.com/office/powerpoint/2010/main" val="282519227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a:t>
            </a:r>
            <a:r>
              <a:rPr lang="en-US" baseline="0" dirty="0" smtClean="0"/>
              <a:t> Student, IRS DRT Submit and Return Options</a:t>
            </a:r>
            <a:endParaRPr lang="en-US" dirty="0"/>
          </a:p>
        </p:txBody>
      </p:sp>
      <p:pic>
        <p:nvPicPr>
          <p:cNvPr id="19458" name="Picture 2" descr="2017-2018 IRS Data Retrieval Tool, page 1, containing user demographic information (continued from previous slide, updated with user information). &#10;&#10;The user can click “Submit” to retrieve IRS data, or “Return to FAFSA” to discontinue use of the IRS DRT and return to the FAFSA.&#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38</a:t>
            </a:fld>
            <a:endParaRPr lang="en-US" dirty="0"/>
          </a:p>
        </p:txBody>
      </p:sp>
    </p:spTree>
    <p:extLst>
      <p:ext uri="{BB962C8B-B14F-4D97-AF65-F5344CB8AC3E}">
        <p14:creationId xmlns:p14="http://schemas.microsoft.com/office/powerpoint/2010/main" val="376085655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IRS DRT Transfer Options</a:t>
            </a:r>
            <a:endParaRPr lang="en-US" dirty="0"/>
          </a:p>
        </p:txBody>
      </p:sp>
      <p:pic>
        <p:nvPicPr>
          <p:cNvPr id="20482" name="Picture 2" descr="2017-2018 IRS Data Retrieval Tool, page 2, containing user-specific IRS data. &#10;&#10;The user can check the “Transfer My Tax Information…” box and click “Transfer Now” to carry this data back into FAFSA on the Web.&#10;&#10;The user can check the “Do Not Transfer…” box and click “Do Not Transfer” to discontinue use of the IRS DRT and return to the FAFSA.&#10;&#10;The user can click the “Print this page” icon in order to print the data that is displayed on this pag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297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39</a:t>
            </a:fld>
            <a:endParaRPr lang="en-US" dirty="0"/>
          </a:p>
        </p:txBody>
      </p:sp>
    </p:spTree>
    <p:extLst>
      <p:ext uri="{BB962C8B-B14F-4D97-AF65-F5344CB8AC3E}">
        <p14:creationId xmlns:p14="http://schemas.microsoft.com/office/powerpoint/2010/main" val="922233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Overview (continued)</a:t>
            </a:r>
            <a:endParaRPr lang="en-US" dirty="0"/>
          </a:p>
        </p:txBody>
      </p:sp>
      <p:sp>
        <p:nvSpPr>
          <p:cNvPr id="10243" name="Content Placeholder 2"/>
          <p:cNvSpPr>
            <a:spLocks noGrp="1"/>
          </p:cNvSpPr>
          <p:nvPr>
            <p:ph idx="1"/>
          </p:nvPr>
        </p:nvSpPr>
        <p:spPr>
          <a:xfrm>
            <a:off x="533400" y="1219200"/>
            <a:ext cx="8229600" cy="5029200"/>
          </a:xfrm>
        </p:spPr>
        <p:txBody>
          <a:bodyPr/>
          <a:lstStyle/>
          <a:p>
            <a:r>
              <a:rPr lang="en-US" altLang="en-US" dirty="0" smtClean="0"/>
              <a:t>Please see the red arrows on each slide, or review the notes section of each slide for additional information about the slide.</a:t>
            </a:r>
          </a:p>
          <a:p>
            <a:r>
              <a:rPr lang="en-US" altLang="en-US" dirty="0" smtClean="0"/>
              <a:t>The 2017-18 version of FOTW will be available for applicants to use on </a:t>
            </a:r>
            <a:r>
              <a:rPr lang="en-US" altLang="en-US" b="1" dirty="0" smtClean="0"/>
              <a:t>October 1, 2016</a:t>
            </a:r>
            <a:r>
              <a:rPr lang="en-US" altLang="en-US" dirty="0" smtClean="0"/>
              <a:t>.</a:t>
            </a:r>
          </a:p>
          <a:p>
            <a:r>
              <a:rPr lang="en-US" altLang="en-US" dirty="0" smtClean="0"/>
              <a:t>You can use the Web Demonstration site to preview 2017-18 functionality beginning on September 25, 2016.</a:t>
            </a:r>
          </a:p>
          <a:p>
            <a:r>
              <a:rPr lang="en-US" dirty="0"/>
              <a:t>The 2017-18 </a:t>
            </a:r>
            <a:r>
              <a:rPr lang="en-US" dirty="0" smtClean="0"/>
              <a:t>FOTW and </a:t>
            </a:r>
            <a:r>
              <a:rPr lang="en-US" dirty="0"/>
              <a:t>Web Demonstration sites are pending Office of Management and Budget approval prior to implementation and are subject to change.</a:t>
            </a:r>
            <a:endParaRPr lang="en-US" altLang="en-US" dirty="0"/>
          </a:p>
        </p:txBody>
      </p:sp>
      <p:sp>
        <p:nvSpPr>
          <p:cNvPr id="5" name="Slide Number Placeholder 4"/>
          <p:cNvSpPr>
            <a:spLocks noGrp="1"/>
          </p:cNvSpPr>
          <p:nvPr>
            <p:ph type="sldNum" sz="quarter" idx="10"/>
          </p:nvPr>
        </p:nvSpPr>
        <p:spPr/>
        <p:txBody>
          <a:bodyPr/>
          <a:lstStyle/>
          <a:p>
            <a:fld id="{9654128D-535C-47B3-A302-5D9716C6D027}" type="slidenum">
              <a:rPr lang="en-US" smtClean="0"/>
              <a:pPr/>
              <a:t>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Student Financial Information</a:t>
            </a:r>
            <a:endParaRPr lang="en-US" dirty="0"/>
          </a:p>
        </p:txBody>
      </p:sp>
      <p:pic>
        <p:nvPicPr>
          <p:cNvPr id="3" name="Picture 2" descr="2017-2018 FOTW “Student Financial Information” page following the transfer of student tax information from the IRS Web site. Fields with data transferred from the IRS are labeled &quot;Transferred from the IRS.&quot;"/>
          <p:cNvPicPr>
            <a:picLocks noChangeAspect="1"/>
          </p:cNvPicPr>
          <p:nvPr/>
        </p:nvPicPr>
        <p:blipFill>
          <a:blip r:embed="rId3"/>
          <a:stretch>
            <a:fillRect/>
          </a:stretch>
        </p:blipFill>
        <p:spPr>
          <a:xfrm>
            <a:off x="833437" y="257175"/>
            <a:ext cx="7477125" cy="634365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40</a:t>
            </a:fld>
            <a:endParaRPr lang="en-US" dirty="0"/>
          </a:p>
        </p:txBody>
      </p:sp>
    </p:spTree>
    <p:extLst>
      <p:ext uri="{BB962C8B-B14F-4D97-AF65-F5344CB8AC3E}">
        <p14:creationId xmlns:p14="http://schemas.microsoft.com/office/powerpoint/2010/main" val="162769304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Student</a:t>
            </a:r>
            <a:r>
              <a:rPr lang="en-US" baseline="0" dirty="0" smtClean="0"/>
              <a:t> Financial Information (continued)</a:t>
            </a:r>
            <a:endParaRPr lang="en-US" dirty="0"/>
          </a:p>
        </p:txBody>
      </p:sp>
      <p:pic>
        <p:nvPicPr>
          <p:cNvPr id="3" name="Picture 2" descr="The top half of the 2017-2018 FOTW “Student Financial Information continued” page. The  bottom half of the page is continued on the next slide.&#10;&#10;The &quot;Additional Financial Information&quot; section was updated to include &quot;2015&quot; in the section heading for clarity."/>
          <p:cNvPicPr>
            <a:picLocks noChangeAspect="1"/>
          </p:cNvPicPr>
          <p:nvPr/>
        </p:nvPicPr>
        <p:blipFill>
          <a:blip r:embed="rId3"/>
          <a:stretch>
            <a:fillRect/>
          </a:stretch>
        </p:blipFill>
        <p:spPr>
          <a:xfrm>
            <a:off x="833437" y="314325"/>
            <a:ext cx="7477125" cy="622935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41</a:t>
            </a:fld>
            <a:endParaRPr lang="en-US" dirty="0"/>
          </a:p>
        </p:txBody>
      </p:sp>
    </p:spTree>
    <p:extLst>
      <p:ext uri="{BB962C8B-B14F-4D97-AF65-F5344CB8AC3E}">
        <p14:creationId xmlns:p14="http://schemas.microsoft.com/office/powerpoint/2010/main" val="7117239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Student Financial Information Text Changes</a:t>
            </a:r>
            <a:endParaRPr lang="en-US" dirty="0"/>
          </a:p>
        </p:txBody>
      </p:sp>
      <p:pic>
        <p:nvPicPr>
          <p:cNvPr id="2" name="Picture 1" descr="The bottom half of the 2017-2018 FOTW “Student Financial Information continued” page."/>
          <p:cNvPicPr>
            <a:picLocks noChangeAspect="1"/>
          </p:cNvPicPr>
          <p:nvPr/>
        </p:nvPicPr>
        <p:blipFill>
          <a:blip r:embed="rId3"/>
          <a:stretch>
            <a:fillRect/>
          </a:stretch>
        </p:blipFill>
        <p:spPr>
          <a:xfrm>
            <a:off x="1076325" y="76200"/>
            <a:ext cx="6991350" cy="66294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42</a:t>
            </a:fld>
            <a:endParaRPr lang="en-US" dirty="0"/>
          </a:p>
        </p:txBody>
      </p:sp>
    </p:spTree>
    <p:extLst>
      <p:ext uri="{BB962C8B-B14F-4D97-AF65-F5344CB8AC3E}">
        <p14:creationId xmlns:p14="http://schemas.microsoft.com/office/powerpoint/2010/main" val="329987549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Sign and Submit</a:t>
            </a:r>
            <a:endParaRPr lang="en-US" dirty="0"/>
          </a:p>
        </p:txBody>
      </p:sp>
      <p:pic>
        <p:nvPicPr>
          <p:cNvPr id="3" name="Picture 2" descr="The top half of the 2017-2018 FOTW “Sign &amp; Submit” page, where the student signs and actively acknowledges the Certification Statement. Applicants must still actively agree with the certification statement.&#10;&#10;Since the student entered his/her FSA to go to the IRS to transfer his/her data, he/she is not requested to provide his/her FSA ID Username and Password again to sign the application."/>
          <p:cNvPicPr>
            <a:picLocks noChangeAspect="1"/>
          </p:cNvPicPr>
          <p:nvPr/>
        </p:nvPicPr>
        <p:blipFill>
          <a:blip r:embed="rId3"/>
          <a:stretch>
            <a:fillRect/>
          </a:stretch>
        </p:blipFill>
        <p:spPr>
          <a:xfrm>
            <a:off x="814387" y="152400"/>
            <a:ext cx="7515225" cy="64770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43</a:t>
            </a:fld>
            <a:endParaRPr lang="en-US" dirty="0"/>
          </a:p>
        </p:txBody>
      </p:sp>
    </p:spTree>
    <p:extLst>
      <p:ext uri="{BB962C8B-B14F-4D97-AF65-F5344CB8AC3E}">
        <p14:creationId xmlns:p14="http://schemas.microsoft.com/office/powerpoint/2010/main" val="313367426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Sign</a:t>
            </a:r>
            <a:r>
              <a:rPr lang="en-US" baseline="0" dirty="0" smtClean="0"/>
              <a:t> and Submit, Parent Signature</a:t>
            </a:r>
            <a:endParaRPr lang="en-US" dirty="0"/>
          </a:p>
        </p:txBody>
      </p:sp>
      <p:pic>
        <p:nvPicPr>
          <p:cNvPr id="3" name="Picture 2" descr="The bottom half of the 2017-2018 FOTW “Sign &amp; Submit” page for the dependent student, with the parent signature options and the active confirmation for the parent Certification Statement.&#10;&#10;Since the student entered his/her FSA ID to go to the IRS to transfer data, he/she is not requested to provide his/her FSA ID Username and Password again to sign the application."/>
          <p:cNvPicPr>
            <a:picLocks noChangeAspect="1"/>
          </p:cNvPicPr>
          <p:nvPr/>
        </p:nvPicPr>
        <p:blipFill>
          <a:blip r:embed="rId3"/>
          <a:stretch>
            <a:fillRect/>
          </a:stretch>
        </p:blipFill>
        <p:spPr>
          <a:xfrm>
            <a:off x="776287" y="857250"/>
            <a:ext cx="7591425" cy="51435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44</a:t>
            </a:fld>
            <a:endParaRPr lang="en-US" dirty="0"/>
          </a:p>
        </p:txBody>
      </p:sp>
    </p:spTree>
    <p:extLst>
      <p:ext uri="{BB962C8B-B14F-4D97-AF65-F5344CB8AC3E}">
        <p14:creationId xmlns:p14="http://schemas.microsoft.com/office/powerpoint/2010/main" val="223810208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Confirmation Page</a:t>
            </a:r>
            <a:endParaRPr lang="en-US" dirty="0"/>
          </a:p>
        </p:txBody>
      </p:sp>
      <p:pic>
        <p:nvPicPr>
          <p:cNvPr id="4" name="Picture 3" descr="2017-2018 FOTW “Confirmation Page”&#10;&#10;Parents of dependent students are offered the option to transfer the parents’ data into another student’s new FAFSA. The link is found on the “Confirmation Page.” &#10;&#10;If the applicant leaves the confirmation page before they click this link they will not be able to return to transfer data to the application of a sibling."/>
          <p:cNvPicPr>
            <a:picLocks noChangeAspect="1"/>
          </p:cNvPicPr>
          <p:nvPr/>
        </p:nvPicPr>
        <p:blipFill>
          <a:blip r:embed="rId3"/>
          <a:stretch>
            <a:fillRect/>
          </a:stretch>
        </p:blipFill>
        <p:spPr>
          <a:xfrm>
            <a:off x="909637" y="1"/>
            <a:ext cx="7324725" cy="6858000"/>
          </a:xfrm>
          <a:prstGeom prst="rect">
            <a:avLst/>
          </a:prstGeom>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45</a:t>
            </a:fld>
            <a:endParaRPr lang="en-US" dirty="0"/>
          </a:p>
        </p:txBody>
      </p:sp>
    </p:spTree>
    <p:extLst>
      <p:ext uri="{BB962C8B-B14F-4D97-AF65-F5344CB8AC3E}">
        <p14:creationId xmlns:p14="http://schemas.microsoft.com/office/powerpoint/2010/main" val="86719718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738188"/>
          </a:xfrm>
        </p:spPr>
        <p:txBody>
          <a:bodyPr/>
          <a:lstStyle/>
          <a:p>
            <a:pPr>
              <a:defRPr/>
            </a:pPr>
            <a:r>
              <a:rPr lang="en-US" dirty="0" smtClean="0"/>
              <a:t>Independent Student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Login with Student Data Entered (continued)</a:t>
            </a:r>
            <a:endParaRPr lang="en-US" dirty="0"/>
          </a:p>
        </p:txBody>
      </p:sp>
      <p:pic>
        <p:nvPicPr>
          <p:cNvPr id="5122" name="Picture 2" descr="2017-2018 FOTW “Login” page with Enter the student’s information option selected and student data ente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8575"/>
            <a:ext cx="9153525" cy="688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47</a:t>
            </a:fld>
            <a:endParaRPr lang="en-US" dirty="0"/>
          </a:p>
        </p:txBody>
      </p:sp>
    </p:spTree>
    <p:extLst>
      <p:ext uri="{BB962C8B-B14F-4D97-AF65-F5344CB8AC3E}">
        <p14:creationId xmlns:p14="http://schemas.microsoft.com/office/powerpoint/2010/main" val="155005883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My FAFSA (continued)</a:t>
            </a:r>
            <a:endParaRPr lang="en-US" dirty="0"/>
          </a:p>
        </p:txBody>
      </p:sp>
      <p:pic>
        <p:nvPicPr>
          <p:cNvPr id="6146" name="Picture 2" descr="2017-2018 FOTW “Get Started” page. From this page, users can choose to start a 2016-2017 or 2017-2018 FAFSA.&#10;&#10;This page was revised to provide clarification on which school year the applicant should apply for based on the school year they are planning to attend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48</a:t>
            </a:fld>
            <a:endParaRPr lang="en-US" dirty="0"/>
          </a:p>
        </p:txBody>
      </p:sp>
    </p:spTree>
    <p:extLst>
      <p:ext uri="{BB962C8B-B14F-4D97-AF65-F5344CB8AC3E}">
        <p14:creationId xmlns:p14="http://schemas.microsoft.com/office/powerpoint/2010/main" val="230890828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Create a Save Key (Student)</a:t>
            </a:r>
            <a:endParaRPr lang="en-US" dirty="0"/>
          </a:p>
        </p:txBody>
      </p:sp>
      <p:pic>
        <p:nvPicPr>
          <p:cNvPr id="7170" name="Picture 2" descr="2017-2018 FOTW &quot;Create a Save Key&quot; page with four characters entered for &quot;Create a Save Key&quot; and &quot;Re-enter Save Key&quot; fields. The entered values are masked.&#10;&#10;The “Save Key” allows an applicant to save his/her FAFSA application and return at a later time to complete and submit the application.  The application is saved for 45 days or until the student submits his/her application for processin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49</a:t>
            </a:fld>
            <a:endParaRPr lang="en-US" dirty="0"/>
          </a:p>
        </p:txBody>
      </p:sp>
    </p:spTree>
    <p:extLst>
      <p:ext uri="{BB962C8B-B14F-4D97-AF65-F5344CB8AC3E}">
        <p14:creationId xmlns:p14="http://schemas.microsoft.com/office/powerpoint/2010/main" val="23047057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1447800"/>
          </a:xfrm>
        </p:spPr>
        <p:txBody>
          <a:bodyPr/>
          <a:lstStyle/>
          <a:p>
            <a:pPr>
              <a:defRPr/>
            </a:pPr>
            <a:r>
              <a:rPr lang="en-US" dirty="0" smtClean="0"/>
              <a:t>Home Page</a:t>
            </a:r>
            <a:endParaRPr lang="en-US" dirty="0"/>
          </a:p>
        </p:txBody>
      </p:sp>
    </p:spTree>
    <p:extLst>
      <p:ext uri="{BB962C8B-B14F-4D97-AF65-F5344CB8AC3E}">
        <p14:creationId xmlns:p14="http://schemas.microsoft.com/office/powerpoint/2010/main" val="195758475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Introduction Page (Student)</a:t>
            </a:r>
            <a:endParaRPr lang="en-US" dirty="0"/>
          </a:p>
        </p:txBody>
      </p:sp>
      <p:pic>
        <p:nvPicPr>
          <p:cNvPr id="8194" name="Picture 2" descr="2017-2018 FOTW “Introduction Page.” The page includes a list of links to help topics and frequently asked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50</a:t>
            </a:fld>
            <a:endParaRPr lang="en-US" dirty="0"/>
          </a:p>
        </p:txBody>
      </p:sp>
    </p:spTree>
    <p:extLst>
      <p:ext uri="{BB962C8B-B14F-4D97-AF65-F5344CB8AC3E}">
        <p14:creationId xmlns:p14="http://schemas.microsoft.com/office/powerpoint/2010/main" val="225561583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Student</a:t>
            </a:r>
            <a:r>
              <a:rPr lang="en-US" baseline="0" dirty="0" smtClean="0"/>
              <a:t> Demographic Information (Independent)</a:t>
            </a:r>
            <a:endParaRPr lang="en-US" dirty="0"/>
          </a:p>
        </p:txBody>
      </p:sp>
      <p:pic>
        <p:nvPicPr>
          <p:cNvPr id="9218" name="Picture 2" descr="2017-2018 FOTW “Student Demographic Information”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51</a:t>
            </a:fld>
            <a:endParaRPr lang="en-US" dirty="0"/>
          </a:p>
        </p:txBody>
      </p:sp>
    </p:spTree>
    <p:extLst>
      <p:ext uri="{BB962C8B-B14F-4D97-AF65-F5344CB8AC3E}">
        <p14:creationId xmlns:p14="http://schemas.microsoft.com/office/powerpoint/2010/main" val="327562784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Student Eligibility (Independent)</a:t>
            </a:r>
            <a:endParaRPr lang="en-US" dirty="0"/>
          </a:p>
        </p:txBody>
      </p:sp>
      <p:pic>
        <p:nvPicPr>
          <p:cNvPr id="10242" name="Picture 2" descr="2017-2018 FOTW “Student Eligibility” page.&#10;&#10;The word &quot;college&quot; was added to the question &quot;What will your college grade level be when you begin the 2017-2018 school yea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52</a:t>
            </a:fld>
            <a:endParaRPr lang="en-US" dirty="0"/>
          </a:p>
        </p:txBody>
      </p:sp>
    </p:spTree>
    <p:extLst>
      <p:ext uri="{BB962C8B-B14F-4D97-AF65-F5344CB8AC3E}">
        <p14:creationId xmlns:p14="http://schemas.microsoft.com/office/powerpoint/2010/main" val="104743439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Student Eligibility/High School Search (Independent)</a:t>
            </a:r>
            <a:endParaRPr lang="en-US" dirty="0"/>
          </a:p>
        </p:txBody>
      </p:sp>
      <p:pic>
        <p:nvPicPr>
          <p:cNvPr id="11267" name="Picture 3" descr="2017-2018 FOTW “Student Eligibility continued” page.&#10;&#10;The applicant should enter the name, city and state of the high school they attended, and then click the “Confirm” 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53</a:t>
            </a:fld>
            <a:endParaRPr lang="en-US" dirty="0"/>
          </a:p>
        </p:txBody>
      </p:sp>
    </p:spTree>
    <p:extLst>
      <p:ext uri="{BB962C8B-B14F-4D97-AF65-F5344CB8AC3E}">
        <p14:creationId xmlns:p14="http://schemas.microsoft.com/office/powerpoint/2010/main" val="399198543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School Selection (Independent)</a:t>
            </a:r>
            <a:endParaRPr lang="en-US" dirty="0"/>
          </a:p>
        </p:txBody>
      </p:sp>
      <p:pic>
        <p:nvPicPr>
          <p:cNvPr id="12290" name="Picture 2" descr="2017-2018 FOTW “School Selection”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0"/>
            <a:ext cx="91725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54</a:t>
            </a:fld>
            <a:endParaRPr lang="en-US" dirty="0"/>
          </a:p>
        </p:txBody>
      </p:sp>
    </p:spTree>
    <p:extLst>
      <p:ext uri="{BB962C8B-B14F-4D97-AF65-F5344CB8AC3E}">
        <p14:creationId xmlns:p14="http://schemas.microsoft.com/office/powerpoint/2010/main" val="221880534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School Selection Summary (Independent)</a:t>
            </a:r>
            <a:endParaRPr lang="en-US" dirty="0"/>
          </a:p>
        </p:txBody>
      </p:sp>
      <p:pic>
        <p:nvPicPr>
          <p:cNvPr id="13314" name="Picture 2" descr="2017-2018 FOTW “School Selection Summary”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55</a:t>
            </a:fld>
            <a:endParaRPr lang="en-US" dirty="0"/>
          </a:p>
        </p:txBody>
      </p:sp>
    </p:spTree>
    <p:extLst>
      <p:ext uri="{BB962C8B-B14F-4D97-AF65-F5344CB8AC3E}">
        <p14:creationId xmlns:p14="http://schemas.microsoft.com/office/powerpoint/2010/main" val="16798594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Dependency Determination</a:t>
            </a:r>
            <a:endParaRPr lang="en-US" dirty="0"/>
          </a:p>
        </p:txBody>
      </p:sp>
      <p:pic>
        <p:nvPicPr>
          <p:cNvPr id="14338" name="Picture 2" descr="2017-2018 FOTW “Dependency Determination” page. This page lists questions that help determine the applicant's dependency sta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56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Independent Student, Student Tax Information (continued)</a:t>
            </a:r>
            <a:endParaRPr lang="en-US" dirty="0"/>
          </a:p>
        </p:txBody>
      </p:sp>
      <p:pic>
        <p:nvPicPr>
          <p:cNvPr id="1026" name="Picture 2" descr="2017-2018 FOTW “Student Tax information” page.&#10;&#10;New for 2017-2018: The 2015 tax information will be requested instead of the 2016 tax information. To emphasize this change for students and parents, an alert message will display indicating “Attention! You must provide financial information from your 2015 tax return on the following pages.” &#10;&#10;Additionally, the IRS DRT section of the application has been revised to make the following changes: &#10;1) The “Did you file taxes electronically in the last 3 weeks (or by mail in the last 11 weeks)?” question has been removed. &#10;2) Students will not be requested to provide their FSA ID (if not already provided) on the Student Tax Information page prior to clicking “Link to IRS.”&#10;3) The Amended Tax Return and Foreign Tax Return questions have been revised to include 2015 as part of the question. &#10;4) The definition of the 1040X amended tax return can be found by following the link that was added to the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8604AA41-E975-45E8-AC05-1B11AB9459EB}" type="slidenum">
              <a:rPr lang="en-US" smtClean="0"/>
              <a:pPr>
                <a:defRPr/>
              </a:pPr>
              <a:t>57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Leaving FOTW</a:t>
            </a:r>
            <a:endParaRPr lang="en-US" dirty="0"/>
          </a:p>
        </p:txBody>
      </p:sp>
      <p:pic>
        <p:nvPicPr>
          <p:cNvPr id="16386" name="Picture 2" descr="2017-2018 “Leaving FAFSA on the Web” page, displayed when the student is going to the IRS Web site.&#10;&#10;The “Leaving FAFSA on the Web” page has been revised to provide information on how to utilize the IRS DRT and what will occur if the user opts to not use the IRS DR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 y="-19050"/>
            <a:ext cx="914465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58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baseline="0" dirty="0" smtClean="0"/>
              <a:t>Independent Student, </a:t>
            </a:r>
            <a:r>
              <a:rPr lang="en-US" sz="4400" kern="1200" dirty="0" smtClean="0">
                <a:solidFill>
                  <a:schemeClr val="tx1"/>
                </a:solidFill>
                <a:effectLst/>
                <a:latin typeface="+mj-lt"/>
                <a:ea typeface="+mj-ea"/>
                <a:cs typeface="+mj-cs"/>
              </a:rPr>
              <a:t>IRS DRT (Warning Message)</a:t>
            </a:r>
            <a:endParaRPr lang="en-US" dirty="0"/>
          </a:p>
        </p:txBody>
      </p:sp>
      <p:pic>
        <p:nvPicPr>
          <p:cNvPr id="17410" name="Picture 2" descr="Warning text is generated when the 2017-2018 IRS Data Retrieval Tool (DRT) site is accessed. &#10;&#10;This text indicates that the IRS DRT system is for authorized use only, and that there is no right to privacy in the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59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FAFSA Home Page</a:t>
            </a:r>
            <a:endParaRPr lang="en-US" dirty="0"/>
          </a:p>
        </p:txBody>
      </p:sp>
      <p:pic>
        <p:nvPicPr>
          <p:cNvPr id="4098" name="Picture 2" descr="2017-2018 FAFSA on the Web home page (www.fafsa.g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IRS DRT with user information from FOTW</a:t>
            </a:r>
            <a:endParaRPr lang="en-US" dirty="0"/>
          </a:p>
        </p:txBody>
      </p:sp>
      <p:grpSp>
        <p:nvGrpSpPr>
          <p:cNvPr id="3" name="Group 2" descr="2017-2018 IRS Data Retrieval Tool, page 1, containing user demographic information.&#10;&#10;Even though the First Name, Last Name, Date of Birth and Filing Status fields (highlighted in screenshot) are pre-filled based on FAFSA responses, these fields can be updated on this page. The Social Security Number cannot be updated.&#10;"/>
          <p:cNvGrpSpPr/>
          <p:nvPr/>
        </p:nvGrpSpPr>
        <p:grpSpPr>
          <a:xfrm>
            <a:off x="0" y="-26988"/>
            <a:ext cx="9144000" cy="6884988"/>
            <a:chOff x="0" y="-26988"/>
            <a:chExt cx="9144000" cy="6884988"/>
          </a:xfrm>
        </p:grpSpPr>
        <p:pic>
          <p:nvPicPr>
            <p:cNvPr id="18434" name="Picture 2" descr="Screenshot of 2017-2018 IRS DRT, page 1, with user demographic information pre-filled and highligh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571999" y="1676400"/>
              <a:ext cx="3276601" cy="12192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1674674"/>
              <a:ext cx="1219200" cy="1754326"/>
            </a:xfrm>
            <a:prstGeom prst="rect">
              <a:avLst/>
            </a:prstGeom>
            <a:noFill/>
            <a:ln>
              <a:solidFill>
                <a:srgbClr val="FF0000"/>
              </a:solidFill>
            </a:ln>
          </p:spPr>
          <p:txBody>
            <a:bodyPr wrap="square" rtlCol="0">
              <a:spAutoFit/>
            </a:bodyPr>
            <a:lstStyle/>
            <a:p>
              <a:r>
                <a:rPr lang="en-US" b="1" dirty="0" smtClean="0"/>
                <a:t>These fields are pre-filled based on FAFSA responses</a:t>
              </a:r>
              <a:endParaRPr lang="en-US" b="1" dirty="0"/>
            </a:p>
          </p:txBody>
        </p:sp>
      </p:grpSp>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60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a:t>
            </a:r>
            <a:r>
              <a:rPr lang="en-US" baseline="0" dirty="0" smtClean="0"/>
              <a:t> Student, IRS DRT Submit and Return </a:t>
            </a:r>
            <a:r>
              <a:rPr lang="en-US" dirty="0" smtClean="0"/>
              <a:t>Functions</a:t>
            </a:r>
            <a:endParaRPr lang="en-US" dirty="0"/>
          </a:p>
        </p:txBody>
      </p:sp>
      <p:pic>
        <p:nvPicPr>
          <p:cNvPr id="19458" name="Picture 2" descr="2017-2018 IRS Data Retrieval Tool, page 1, containing user demographic information (continued, updated with user information). &#10;&#10;The user can click “Submit” to retrieve IRS data, or “Return to FAFSA” to discontinue use of the IRS DRT and return to the FAFSA.&#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61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IRS DRT Transfer Functions</a:t>
            </a:r>
            <a:endParaRPr lang="en-US" dirty="0"/>
          </a:p>
        </p:txBody>
      </p:sp>
      <p:pic>
        <p:nvPicPr>
          <p:cNvPr id="20482" name="Picture 2" descr="2017-2018 IRS Data Retrieval Tool, page 2, containing user-specific IRS data. &#10;&#10;The user can check the “Transfer My Tax Information…” box and click “Transfer Now” to carry this data back into FAFSA on the Web.&#10;&#10;The user can check the “Do Not Transfer…” box and click “Do Not Transfer” to discontinue use of the IRS DRT and return to the FAFSA.&#10;&#10;The user can click the “Print this page” icon in order to print the data that is displayed on this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297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62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Student Financial Information Page</a:t>
            </a:r>
            <a:endParaRPr lang="en-US" dirty="0"/>
          </a:p>
        </p:txBody>
      </p:sp>
      <p:pic>
        <p:nvPicPr>
          <p:cNvPr id="21506" name="Picture 2" descr="2017-2018 FOTW “Student Financial Information” page following the transfer of student tax information from the IRS Web site. A message indicates the transfer was successful. Fields with data transferred from the IRS are labeled &quot;Transferred from the 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63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Student</a:t>
            </a:r>
            <a:r>
              <a:rPr lang="en-US" baseline="0" dirty="0" smtClean="0"/>
              <a:t> Financial Information Page (continued)</a:t>
            </a:r>
            <a:endParaRPr lang="en-US" dirty="0"/>
          </a:p>
        </p:txBody>
      </p:sp>
      <p:pic>
        <p:nvPicPr>
          <p:cNvPr id="22530" name="Picture 2" descr="Top half of the 2017-2018 FOTW “Student Financial Information continued” page. Bottom half of the page is continued on the next 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535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64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FOTW Student Financial Information Page</a:t>
            </a:r>
            <a:endParaRPr lang="en-US" dirty="0"/>
          </a:p>
        </p:txBody>
      </p:sp>
      <p:pic>
        <p:nvPicPr>
          <p:cNvPr id="23554" name="Picture 2" descr="The bottom half of the 2017-2018 FOTW “Student Financial Information continued”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65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Sign and Submit</a:t>
            </a:r>
            <a:endParaRPr lang="en-US" dirty="0"/>
          </a:p>
        </p:txBody>
      </p:sp>
      <p:pic>
        <p:nvPicPr>
          <p:cNvPr id="2050" name="Picture 2" descr="2017-2018 FOTW “Sign &amp; Submit” page for an independent student.&#10;&#10;Since the student entered his/her FSA ID to go to the IRS to transfer data, he/she is not requested to provide his/her FSA ID Username and Password again to sign the applica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66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Confirmation</a:t>
            </a:r>
            <a:endParaRPr lang="en-US" dirty="0"/>
          </a:p>
        </p:txBody>
      </p:sp>
      <p:pic>
        <p:nvPicPr>
          <p:cNvPr id="25602" name="Picture 2" descr="2017-2018 FOTW “Confirmation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67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738188"/>
          </a:xfrm>
        </p:spPr>
        <p:txBody>
          <a:bodyPr/>
          <a:lstStyle/>
          <a:p>
            <a:pPr>
              <a:defRPr/>
            </a:pPr>
            <a:r>
              <a:rPr lang="en-US" dirty="0" smtClean="0"/>
              <a:t>My FAFSA</a:t>
            </a:r>
            <a:r>
              <a:rPr lang="en-US" baseline="30000" dirty="0" smtClean="0"/>
              <a:t>®</a:t>
            </a:r>
            <a:r>
              <a:rPr lang="en-US" dirty="0" smtClean="0"/>
              <a:t> Pages</a:t>
            </a:r>
            <a:endParaRPr lang="en-US" baseline="30000" dirty="0"/>
          </a:p>
        </p:txBody>
      </p:sp>
    </p:spTree>
    <p:extLst>
      <p:ext uri="{BB962C8B-B14F-4D97-AF65-F5344CB8AC3E}">
        <p14:creationId xmlns:p14="http://schemas.microsoft.com/office/powerpoint/2010/main" val="256138198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r>
              <a:rPr lang="en-US" altLang="en-US" i="1" dirty="0">
                <a:latin typeface="Arial" charset="0"/>
              </a:rPr>
              <a:t>My FAFSA </a:t>
            </a:r>
            <a:r>
              <a:rPr lang="en-US" altLang="en-US" dirty="0">
                <a:latin typeface="Arial" charset="0"/>
              </a:rPr>
              <a:t>Page</a:t>
            </a:r>
          </a:p>
        </p:txBody>
      </p:sp>
      <p:sp>
        <p:nvSpPr>
          <p:cNvPr id="78851" name="Content Placeholder 2"/>
          <p:cNvSpPr>
            <a:spLocks noGrp="1"/>
          </p:cNvSpPr>
          <p:nvPr>
            <p:ph idx="1"/>
          </p:nvPr>
        </p:nvSpPr>
        <p:spPr/>
        <p:txBody>
          <a:bodyPr/>
          <a:lstStyle/>
          <a:p>
            <a:r>
              <a:rPr lang="en-US" altLang="en-US" dirty="0" smtClean="0"/>
              <a:t>The My FAFSA® page is a navigation tool for the applicant when accessing the FAFSA on the Web site.</a:t>
            </a:r>
          </a:p>
          <a:p>
            <a:r>
              <a:rPr lang="en-US" altLang="en-US" dirty="0" smtClean="0"/>
              <a:t>The page provides the following dynamic options and messaging based on the status of the student’s FAFSA:</a:t>
            </a:r>
          </a:p>
          <a:p>
            <a:pPr lvl="1"/>
            <a:r>
              <a:rPr lang="en-US" altLang="en-US" dirty="0" smtClean="0"/>
              <a:t>Start a 2017-18 FAFSA</a:t>
            </a:r>
          </a:p>
          <a:p>
            <a:pPr lvl="1"/>
            <a:r>
              <a:rPr lang="en-US" altLang="en-US" dirty="0" smtClean="0"/>
              <a:t>Complete and submit a FAFSA Renewal</a:t>
            </a:r>
          </a:p>
          <a:p>
            <a:pPr lvl="1"/>
            <a:r>
              <a:rPr lang="en-US" altLang="en-US" dirty="0" smtClean="0"/>
              <a:t>Make FAFSA Corrections</a:t>
            </a:r>
          </a:p>
          <a:p>
            <a:pPr lvl="1"/>
            <a:r>
              <a:rPr lang="en-US" altLang="en-US" dirty="0" smtClean="0"/>
              <a:t>View the Student Aid Report</a:t>
            </a:r>
          </a:p>
          <a:p>
            <a:pPr lvl="1"/>
            <a:r>
              <a:rPr lang="en-US" altLang="en-US" dirty="0" smtClean="0"/>
              <a:t>View Correction History</a:t>
            </a:r>
          </a:p>
          <a:p>
            <a:pPr lvl="1"/>
            <a:r>
              <a:rPr lang="en-US" altLang="en-US" dirty="0" smtClean="0"/>
              <a:t>Provide Missing Signatures</a:t>
            </a:r>
          </a:p>
        </p:txBody>
      </p:sp>
      <p:sp>
        <p:nvSpPr>
          <p:cNvPr id="5" name="Slide Number Placeholder 4"/>
          <p:cNvSpPr>
            <a:spLocks noGrp="1"/>
          </p:cNvSpPr>
          <p:nvPr>
            <p:ph type="sldNum" sz="quarter" idx="10"/>
          </p:nvPr>
        </p:nvSpPr>
        <p:spPr/>
        <p:txBody>
          <a:bodyPr/>
          <a:lstStyle/>
          <a:p>
            <a:fld id="{2A90D3A1-C0AB-4529-B550-46CAE4FFA477}" type="slidenum">
              <a:rPr lang="en-US" smtClean="0">
                <a:solidFill>
                  <a:prstClr val="white">
                    <a:lumMod val="95000"/>
                  </a:prstClr>
                </a:solidFill>
              </a:rPr>
              <a:pPr/>
              <a:t>69</a:t>
            </a:fld>
            <a:endParaRPr lang="en-US" dirty="0">
              <a:solidFill>
                <a:prstClr val="white">
                  <a:lumMod val="95000"/>
                </a:prstClr>
              </a:solidFill>
            </a:endParaRPr>
          </a:p>
        </p:txBody>
      </p:sp>
    </p:spTree>
    <p:extLst>
      <p:ext uri="{BB962C8B-B14F-4D97-AF65-F5344CB8AC3E}">
        <p14:creationId xmlns:p14="http://schemas.microsoft.com/office/powerpoint/2010/main" val="6824131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1447800"/>
          </a:xfrm>
        </p:spPr>
        <p:txBody>
          <a:bodyPr/>
          <a:lstStyle/>
          <a:p>
            <a:pPr>
              <a:defRPr/>
            </a:pPr>
            <a:r>
              <a:rPr lang="en-US" dirty="0" smtClean="0"/>
              <a:t>Login</a:t>
            </a:r>
            <a:endParaRPr lang="en-US" dirty="0"/>
          </a:p>
        </p:txBody>
      </p:sp>
    </p:spTree>
    <p:extLst>
      <p:ext uri="{BB962C8B-B14F-4D97-AF65-F5344CB8AC3E}">
        <p14:creationId xmlns:p14="http://schemas.microsoft.com/office/powerpoint/2010/main" val="262522734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My FAFSA, Renewals</a:t>
            </a:r>
            <a:endParaRPr lang="en-US" dirty="0"/>
          </a:p>
        </p:txBody>
      </p:sp>
      <p:pic>
        <p:nvPicPr>
          <p:cNvPr id="4" name="Picture 3" descr="2017-2018 FOTW “My FAFSA” page.&#10;&#10;The Get Started page provides the option to file either of the two available cycle’s applications.&#10;&#10;This page was revised to provide clarification on which school year the applicant should apply for based on the school year they are planning to attend college. &#10;&#10;The applicant can view the status of his/her FSA ID in the FSA ID section of the My FAFSA page. "/>
          <p:cNvPicPr>
            <a:picLocks noChangeAspect="1"/>
          </p:cNvPicPr>
          <p:nvPr/>
        </p:nvPicPr>
        <p:blipFill>
          <a:blip r:embed="rId3"/>
          <a:stretch>
            <a:fillRect/>
          </a:stretch>
        </p:blipFill>
        <p:spPr>
          <a:xfrm>
            <a:off x="838200" y="123825"/>
            <a:ext cx="7467600" cy="6610350"/>
          </a:xfrm>
          <a:prstGeom prst="rect">
            <a:avLst/>
          </a:prstGeom>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70</a:t>
            </a:fld>
            <a:endParaRPr lang="en-US" dirty="0"/>
          </a:p>
        </p:txBody>
      </p:sp>
    </p:spTree>
    <p:extLst>
      <p:ext uri="{BB962C8B-B14F-4D97-AF65-F5344CB8AC3E}">
        <p14:creationId xmlns:p14="http://schemas.microsoft.com/office/powerpoint/2010/main" val="134981969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FOTW My FAFSA page, Renewals</a:t>
            </a:r>
            <a:endParaRPr lang="en-US" dirty="0"/>
          </a:p>
        </p:txBody>
      </p:sp>
      <p:pic>
        <p:nvPicPr>
          <p:cNvPr id="4" name="Picture 3" descr="2017-2018 FOTW “My FAFSA” page.&#10;&#10;A renewal FAFSA exists when the applicant has a FAFSA with a valid EFC from the previous year. Selecting “FAFSA Renewal” allows the applicant to prefill the current year’s FAFSA with some data from last year’s application."/>
          <p:cNvPicPr>
            <a:picLocks noChangeAspect="1"/>
          </p:cNvPicPr>
          <p:nvPr/>
        </p:nvPicPr>
        <p:blipFill>
          <a:blip r:embed="rId3"/>
          <a:stretch>
            <a:fillRect/>
          </a:stretch>
        </p:blipFill>
        <p:spPr>
          <a:xfrm>
            <a:off x="990600" y="76200"/>
            <a:ext cx="7070760" cy="6629400"/>
          </a:xfrm>
          <a:prstGeom prst="rect">
            <a:avLst/>
          </a:prstGeom>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71</a:t>
            </a:fld>
            <a:endParaRPr lang="en-US" dirty="0"/>
          </a:p>
        </p:txBody>
      </p:sp>
    </p:spTree>
    <p:extLst>
      <p:ext uri="{BB962C8B-B14F-4D97-AF65-F5344CB8AC3E}">
        <p14:creationId xmlns:p14="http://schemas.microsoft.com/office/powerpoint/2010/main" val="263438370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My FAFSA,</a:t>
            </a:r>
            <a:r>
              <a:rPr lang="en-US" baseline="0" dirty="0" smtClean="0"/>
              <a:t> </a:t>
            </a:r>
            <a:r>
              <a:rPr lang="en-US" dirty="0" smtClean="0"/>
              <a:t>Post-Submission Options</a:t>
            </a:r>
            <a:endParaRPr lang="en-US" dirty="0"/>
          </a:p>
        </p:txBody>
      </p:sp>
      <p:grpSp>
        <p:nvGrpSpPr>
          <p:cNvPr id="6" name="Group 5" descr="2017-2018 FOTW “My FAFSA” page when an application has been submitted. &#10;&#10;The applicant has several choices (highlighted in screenshot). The applicant can make a correction by choosing “Make FAFSA Corrections” or view and print his/her Student Aid Report (SAR) in one of two formats by selecting “View or Print your Student Aid Report (SAR).”&#10;&#10;If he/she chooses “Make FAFSA Corrections,” they will be taken to a page asking them for his/her FSA ID Username, FSA ID Password and Save Key. &#10;&#10;Choosing “View or Print your Student Aid Report” will take the applicant to a page asking for his/her FSA ID Username, FSA ID password. From there, the applicant will be able to view his/her SAR.&#10;"/>
          <p:cNvGrpSpPr/>
          <p:nvPr/>
        </p:nvGrpSpPr>
        <p:grpSpPr>
          <a:xfrm>
            <a:off x="828675" y="32084"/>
            <a:ext cx="7486650" cy="6781800"/>
            <a:chOff x="828675" y="32084"/>
            <a:chExt cx="7486650" cy="6781800"/>
          </a:xfrm>
        </p:grpSpPr>
        <p:pic>
          <p:nvPicPr>
            <p:cNvPr id="4" name="Picture 3" descr="Screenshot of 2017-2018 FOTW “My FAFSA” page after an application has been submitted. Applicant choices (Make FAFSA Corrections, View or Print Your Student Aid Report) are highlighted. &#10;"/>
            <p:cNvPicPr>
              <a:picLocks noChangeAspect="1"/>
            </p:cNvPicPr>
            <p:nvPr/>
          </p:nvPicPr>
          <p:blipFill>
            <a:blip r:embed="rId3"/>
            <a:stretch>
              <a:fillRect/>
            </a:stretch>
          </p:blipFill>
          <p:spPr>
            <a:xfrm>
              <a:off x="828675" y="32084"/>
              <a:ext cx="7486650" cy="6781800"/>
            </a:xfrm>
            <a:prstGeom prst="rect">
              <a:avLst/>
            </a:prstGeom>
          </p:spPr>
        </p:pic>
        <p:cxnSp>
          <p:nvCxnSpPr>
            <p:cNvPr id="5" name="Straight Arrow Connector 4"/>
            <p:cNvCxnSpPr/>
            <p:nvPr/>
          </p:nvCxnSpPr>
          <p:spPr>
            <a:xfrm flipH="1">
              <a:off x="2590800" y="3886200"/>
              <a:ext cx="12954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72</a:t>
            </a:fld>
            <a:endParaRPr lang="en-US" dirty="0"/>
          </a:p>
        </p:txBody>
      </p:sp>
    </p:spTree>
    <p:extLst>
      <p:ext uri="{BB962C8B-B14F-4D97-AF65-F5344CB8AC3E}">
        <p14:creationId xmlns:p14="http://schemas.microsoft.com/office/powerpoint/2010/main" val="426286883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My FAFSA, Provide Signatures</a:t>
            </a:r>
            <a:endParaRPr lang="en-US" dirty="0"/>
          </a:p>
        </p:txBody>
      </p:sp>
      <p:pic>
        <p:nvPicPr>
          <p:cNvPr id="3" name="Picture 2" descr="2017-2018 FOTW “My FAFSA” page, when signatures are missing on a submitted FAFSA.&#10;&#10;When the applicant or his/her parent (in the case of a dependent applicant) clicks on “Provide Signatures,” they are taken to the “Provide Signatures” page (next slide).&#10;"/>
          <p:cNvPicPr>
            <a:picLocks noChangeAspect="1"/>
          </p:cNvPicPr>
          <p:nvPr/>
        </p:nvPicPr>
        <p:blipFill>
          <a:blip r:embed="rId3"/>
          <a:stretch>
            <a:fillRect/>
          </a:stretch>
        </p:blipFill>
        <p:spPr>
          <a:xfrm>
            <a:off x="828675" y="319087"/>
            <a:ext cx="7486650" cy="6219825"/>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73</a:t>
            </a:fld>
            <a:endParaRPr lang="en-US" dirty="0"/>
          </a:p>
        </p:txBody>
      </p:sp>
    </p:spTree>
    <p:extLst>
      <p:ext uri="{BB962C8B-B14F-4D97-AF65-F5344CB8AC3E}">
        <p14:creationId xmlns:p14="http://schemas.microsoft.com/office/powerpoint/2010/main" val="136561731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Provide Signature(s), Dependent Student</a:t>
            </a:r>
            <a:endParaRPr lang="en-US" dirty="0"/>
          </a:p>
        </p:txBody>
      </p:sp>
      <p:pic>
        <p:nvPicPr>
          <p:cNvPr id="3" name="Picture 2" descr="2017-2018 FOTW “Provide Signature(s)” page for a dependent student.&#10;&#10;Here the parent (of a dependent applicant) or the applicant (student) can provide his/her signature(s) electronically by clicking on “Sign Electronically With My FSA ID (Fastest).”"/>
          <p:cNvPicPr>
            <a:picLocks noChangeAspect="1"/>
          </p:cNvPicPr>
          <p:nvPr/>
        </p:nvPicPr>
        <p:blipFill>
          <a:blip r:embed="rId3"/>
          <a:stretch>
            <a:fillRect/>
          </a:stretch>
        </p:blipFill>
        <p:spPr>
          <a:xfrm>
            <a:off x="833437" y="519112"/>
            <a:ext cx="7477125" cy="5819775"/>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74</a:t>
            </a:fld>
            <a:endParaRPr lang="en-US" dirty="0"/>
          </a:p>
        </p:txBody>
      </p:sp>
    </p:spTree>
    <p:extLst>
      <p:ext uri="{BB962C8B-B14F-4D97-AF65-F5344CB8AC3E}">
        <p14:creationId xmlns:p14="http://schemas.microsoft.com/office/powerpoint/2010/main" val="19561108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Provide Signature(s),</a:t>
            </a:r>
            <a:r>
              <a:rPr lang="en-US" baseline="0" dirty="0" smtClean="0"/>
              <a:t> Dependent Student (continued)</a:t>
            </a:r>
            <a:endParaRPr lang="en-US" dirty="0"/>
          </a:p>
        </p:txBody>
      </p:sp>
      <p:pic>
        <p:nvPicPr>
          <p:cNvPr id="83970" name="Picture 3" descr="2017-2018 FOTW “Provide Signature(s)” page for a dependent student, continued from previous slide, with data entered for Mother's/Stepmother's Social Security Number, last name, and date of birth in Parent Signature sec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75</a:t>
            </a:fld>
            <a:endParaRPr lang="en-US" dirty="0"/>
          </a:p>
        </p:txBody>
      </p:sp>
    </p:spTree>
    <p:extLst>
      <p:ext uri="{BB962C8B-B14F-4D97-AF65-F5344CB8AC3E}">
        <p14:creationId xmlns:p14="http://schemas.microsoft.com/office/powerpoint/2010/main" val="55232171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Sign with an FSA ID, Dependent</a:t>
            </a:r>
            <a:endParaRPr lang="en-US" dirty="0"/>
          </a:p>
        </p:txBody>
      </p:sp>
      <p:pic>
        <p:nvPicPr>
          <p:cNvPr id="3" name="Picture 2" descr="2017-2018 FOTW “Sign With an FSA ID” page for a dependent student.&#10;&#10;If the applicant also chooses to sign electronically, both are taken to the “Sign With an FSA ID” page. The parent’s data is carried forward from the “Provide Signatures” page. The parent must enter his/her FSA ID Username, FSA ID password and actively agree to the Certification Statement.&#10;&#10;The applicant must do the same. The signatures can then be submitted."/>
          <p:cNvPicPr>
            <a:picLocks noChangeAspect="1"/>
          </p:cNvPicPr>
          <p:nvPr/>
        </p:nvPicPr>
        <p:blipFill>
          <a:blip r:embed="rId3"/>
          <a:stretch>
            <a:fillRect/>
          </a:stretch>
        </p:blipFill>
        <p:spPr>
          <a:xfrm>
            <a:off x="900112" y="76200"/>
            <a:ext cx="7343775" cy="67056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76</a:t>
            </a:fld>
            <a:endParaRPr lang="en-US" dirty="0"/>
          </a:p>
        </p:txBody>
      </p:sp>
    </p:spTree>
    <p:extLst>
      <p:ext uri="{BB962C8B-B14F-4D97-AF65-F5344CB8AC3E}">
        <p14:creationId xmlns:p14="http://schemas.microsoft.com/office/powerpoint/2010/main" val="136608662"/>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Confirmation Page, no EFC</a:t>
            </a:r>
            <a:endParaRPr lang="en-US" dirty="0"/>
          </a:p>
        </p:txBody>
      </p:sp>
      <p:pic>
        <p:nvPicPr>
          <p:cNvPr id="3" name="Picture 2" descr="2017-2018 FOTW “Confirmation Page” for the applicant and parent signatures that have just been submitted; the message on the “Confirmation Page” clearly states that “We cannot calculate an Expected Family Contribution (EFC) until your application is processed.”"/>
          <p:cNvPicPr>
            <a:picLocks noChangeAspect="1"/>
          </p:cNvPicPr>
          <p:nvPr/>
        </p:nvPicPr>
        <p:blipFill>
          <a:blip r:embed="rId3"/>
          <a:stretch>
            <a:fillRect/>
          </a:stretch>
        </p:blipFill>
        <p:spPr>
          <a:xfrm>
            <a:off x="844845" y="15949"/>
            <a:ext cx="7429500" cy="6705601"/>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77</a:t>
            </a:fld>
            <a:endParaRPr lang="en-US" dirty="0"/>
          </a:p>
        </p:txBody>
      </p:sp>
    </p:spTree>
    <p:extLst>
      <p:ext uri="{BB962C8B-B14F-4D97-AF65-F5344CB8AC3E}">
        <p14:creationId xmlns:p14="http://schemas.microsoft.com/office/powerpoint/2010/main" val="330411044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My FAFSA,</a:t>
            </a:r>
            <a:r>
              <a:rPr lang="en-US" baseline="0" dirty="0" smtClean="0"/>
              <a:t> Application Processing</a:t>
            </a:r>
            <a:endParaRPr lang="en-US" dirty="0"/>
          </a:p>
        </p:txBody>
      </p:sp>
      <p:pic>
        <p:nvPicPr>
          <p:cNvPr id="3" name="Picture 2" descr="2017-2018 FOTW “My FAFSA” page, showing an application with status &quot;Processing.&quot;&#10;&#10;The user can click “Exit” from the “Confirmation Page” (previous slide) and will be taken back to the “My FAFSA” page, where the “Current Application Status” has changed from “Provide Signatures” to “Processing.” Once the signatures are applied to the application (usually within 24-72 hours), the applicant will be able to view the processed SAR and make any necessary corrections.&#10;"/>
          <p:cNvPicPr>
            <a:picLocks noChangeAspect="1"/>
          </p:cNvPicPr>
          <p:nvPr/>
        </p:nvPicPr>
        <p:blipFill>
          <a:blip r:embed="rId3"/>
          <a:stretch>
            <a:fillRect/>
          </a:stretch>
        </p:blipFill>
        <p:spPr>
          <a:xfrm>
            <a:off x="833437" y="138112"/>
            <a:ext cx="7477125" cy="6581775"/>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78</a:t>
            </a:fld>
            <a:endParaRPr lang="en-US" dirty="0"/>
          </a:p>
        </p:txBody>
      </p:sp>
    </p:spTree>
    <p:extLst>
      <p:ext uri="{BB962C8B-B14F-4D97-AF65-F5344CB8AC3E}">
        <p14:creationId xmlns:p14="http://schemas.microsoft.com/office/powerpoint/2010/main" val="3774970228"/>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My FAFSA, Signatures Applied</a:t>
            </a:r>
            <a:endParaRPr lang="en-US" dirty="0"/>
          </a:p>
        </p:txBody>
      </p:sp>
      <p:pic>
        <p:nvPicPr>
          <p:cNvPr id="3" name="Picture 2" descr="2017-2018 FOTW “My FAFSA” page after the missing signatures have been applied, and the FAFSA has been processed. The status message now indicates &quot;Processed Successfully&quot; and the page provides guidance on next steps."/>
          <p:cNvPicPr>
            <a:picLocks noChangeAspect="1"/>
          </p:cNvPicPr>
          <p:nvPr/>
        </p:nvPicPr>
        <p:blipFill>
          <a:blip r:embed="rId3"/>
          <a:stretch>
            <a:fillRect/>
          </a:stretch>
        </p:blipFill>
        <p:spPr>
          <a:xfrm>
            <a:off x="833437" y="76199"/>
            <a:ext cx="7477125" cy="6705601"/>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79</a:t>
            </a:fld>
            <a:endParaRPr lang="en-US" dirty="0"/>
          </a:p>
        </p:txBody>
      </p:sp>
    </p:spTree>
    <p:extLst>
      <p:ext uri="{BB962C8B-B14F-4D97-AF65-F5344CB8AC3E}">
        <p14:creationId xmlns:p14="http://schemas.microsoft.com/office/powerpoint/2010/main" val="14067487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Login (continued)</a:t>
            </a:r>
            <a:endParaRPr lang="en-US" dirty="0"/>
          </a:p>
        </p:txBody>
      </p:sp>
      <p:pic>
        <p:nvPicPr>
          <p:cNvPr id="2051" name="Picture 3" descr="2017-2018 FOTW “Login”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2286000"/>
          </a:xfrm>
        </p:spPr>
        <p:txBody>
          <a:bodyPr/>
          <a:lstStyle/>
          <a:p>
            <a:pPr>
              <a:defRPr/>
            </a:pPr>
            <a:r>
              <a:rPr lang="en-US" dirty="0" smtClean="0"/>
              <a:t>Auto-Zero EFC (skipping the remaining financial questions)</a:t>
            </a:r>
            <a:endParaRPr lang="en-US" dirty="0"/>
          </a:p>
        </p:txBody>
      </p:sp>
    </p:spTree>
    <p:extLst>
      <p:ext uri="{BB962C8B-B14F-4D97-AF65-F5344CB8AC3E}">
        <p14:creationId xmlns:p14="http://schemas.microsoft.com/office/powerpoint/2010/main" val="190734998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Parent Financial Information, Auto Zero EFC</a:t>
            </a:r>
            <a:endParaRPr lang="en-US" dirty="0"/>
          </a:p>
        </p:txBody>
      </p:sp>
      <p:pic>
        <p:nvPicPr>
          <p:cNvPr id="4" name="Picture 3" descr="2017-2018 FOTW “Parent Financial Information” page for a dependent student who qualifies for an Auto-Zero EFC&#10;&#10;When the applicant qualifies for an Auto-Zero EFC, they may be given the option to skip the remaining financial questions on the FAFSA (depending on the applicant’s state of legal residence). If the applicant answers “Yes” to the “Skipping” question, they skip the remaining financial questions, and are taken directly to the “Sign and Submit” page.&#10;&#10;In the example in this screenshot, the parent has chosen to skip the remaining financial questions. The remaining financial questions will be skipped for the parent, and all financial questions will be skipped for the applicant.&#10;"/>
          <p:cNvPicPr>
            <a:picLocks noChangeAspect="1"/>
          </p:cNvPicPr>
          <p:nvPr/>
        </p:nvPicPr>
        <p:blipFill>
          <a:blip r:embed="rId3"/>
          <a:stretch>
            <a:fillRect/>
          </a:stretch>
        </p:blipFill>
        <p:spPr>
          <a:xfrm>
            <a:off x="762000" y="76199"/>
            <a:ext cx="7439025" cy="6781801"/>
          </a:xfrm>
          <a:prstGeom prst="rect">
            <a:avLst/>
          </a:prstGeom>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81</a:t>
            </a:fld>
            <a:endParaRPr lang="en-US" dirty="0"/>
          </a:p>
        </p:txBody>
      </p:sp>
    </p:spTree>
    <p:extLst>
      <p:ext uri="{BB962C8B-B14F-4D97-AF65-F5344CB8AC3E}">
        <p14:creationId xmlns:p14="http://schemas.microsoft.com/office/powerpoint/2010/main" val="63577904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738188"/>
          </a:xfrm>
        </p:spPr>
        <p:txBody>
          <a:bodyPr/>
          <a:lstStyle/>
          <a:p>
            <a:pPr>
              <a:defRPr/>
            </a:pPr>
            <a:r>
              <a:rPr lang="en-US" dirty="0" smtClean="0"/>
              <a:t>Special Circumstances</a:t>
            </a:r>
            <a:endParaRPr lang="en-US" dirty="0"/>
          </a:p>
        </p:txBody>
      </p:sp>
    </p:spTree>
    <p:extLst>
      <p:ext uri="{BB962C8B-B14F-4D97-AF65-F5344CB8AC3E}">
        <p14:creationId xmlns:p14="http://schemas.microsoft.com/office/powerpoint/2010/main" val="366139041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baseline="0" dirty="0" smtClean="0"/>
              <a:t>Dependency Status, Unable to Provide Parent Information</a:t>
            </a:r>
            <a:endParaRPr lang="en-US" dirty="0"/>
          </a:p>
        </p:txBody>
      </p:sp>
      <p:pic>
        <p:nvPicPr>
          <p:cNvPr id="3" name="Picture 2" descr="2017-2018 FOTW “Dependency Status Results” page&#10;&#10;If the dependent applicant is unable to provide parental data on the FAFSA, they should select “I am unable to provide parental information.” The applicant should then click on “Next” to proceed"/>
          <p:cNvPicPr>
            <a:picLocks noChangeAspect="1"/>
          </p:cNvPicPr>
          <p:nvPr/>
        </p:nvPicPr>
        <p:blipFill>
          <a:blip r:embed="rId3"/>
          <a:stretch>
            <a:fillRect/>
          </a:stretch>
        </p:blipFill>
        <p:spPr>
          <a:xfrm>
            <a:off x="828675" y="266700"/>
            <a:ext cx="7486650" cy="63246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83</a:t>
            </a:fld>
            <a:endParaRPr lang="en-US" dirty="0"/>
          </a:p>
        </p:txBody>
      </p:sp>
    </p:spTree>
    <p:extLst>
      <p:ext uri="{BB962C8B-B14F-4D97-AF65-F5344CB8AC3E}">
        <p14:creationId xmlns:p14="http://schemas.microsoft.com/office/powerpoint/2010/main" val="420678589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Special Circumstances</a:t>
            </a:r>
            <a:r>
              <a:rPr lang="en-US" baseline="0" dirty="0" smtClean="0"/>
              <a:t> Page</a:t>
            </a:r>
            <a:endParaRPr lang="en-US" dirty="0"/>
          </a:p>
        </p:txBody>
      </p:sp>
      <p:pic>
        <p:nvPicPr>
          <p:cNvPr id="3" name="Picture 2" descr="2017-2018 FOTW “Special Circumstances” page&#10;&#10;After indicating he/she cannot provide parental information, the applicant will then be taken to the “Special Circumstances” page, where he/she can either: &#10;1) Correct his/her response from the previous page and be given the opportunity to provide parental information,&#10;2) Select the response “I have a special circumstance…” or,&#10;3) Select a response stating that they do not have a special circumstance, but are unable to provide parental information (and will be eligible for only an unsubsidized loan).&#10;&#10;In the screenshot example, the applicant has selected “I have a special circumstance and I am unable to provide parental information.” The applicant can then click “Next” to proceed."/>
          <p:cNvPicPr>
            <a:picLocks noChangeAspect="1"/>
          </p:cNvPicPr>
          <p:nvPr/>
        </p:nvPicPr>
        <p:blipFill>
          <a:blip r:embed="rId3"/>
          <a:stretch>
            <a:fillRect/>
          </a:stretch>
        </p:blipFill>
        <p:spPr>
          <a:xfrm>
            <a:off x="838200" y="52137"/>
            <a:ext cx="7467600" cy="67818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84</a:t>
            </a:fld>
            <a:endParaRPr lang="en-US" dirty="0"/>
          </a:p>
        </p:txBody>
      </p:sp>
    </p:spTree>
    <p:extLst>
      <p:ext uri="{BB962C8B-B14F-4D97-AF65-F5344CB8AC3E}">
        <p14:creationId xmlns:p14="http://schemas.microsoft.com/office/powerpoint/2010/main" val="3527733122"/>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Unable to Provide Parental</a:t>
            </a:r>
            <a:r>
              <a:rPr lang="en-US" baseline="0" dirty="0" smtClean="0"/>
              <a:t> Information Page</a:t>
            </a:r>
            <a:endParaRPr lang="en-US" dirty="0"/>
          </a:p>
        </p:txBody>
      </p:sp>
      <p:pic>
        <p:nvPicPr>
          <p:cNvPr id="3" name="Picture 2" descr="2017-2018 FOTW &quot;Unable to Provide Parental Information&quot; page&#10;&#10;The applicant is taken to the 2017-2018 “Unable to Provide Parental Information” page, and has the opportunity to either provide parental information, or continue on the “Unable to Provide Parental Information” path. &#10;&#10;In the example in this screenshot, the applicant continues down the “Unable to provide parental information” path, and then clicks the “Next” button. This path allows the applicant to skip the parental information questions, and go to the student financial information questions.&#10;"/>
          <p:cNvPicPr>
            <a:picLocks noChangeAspect="1"/>
          </p:cNvPicPr>
          <p:nvPr/>
        </p:nvPicPr>
        <p:blipFill>
          <a:blip r:embed="rId3"/>
          <a:stretch>
            <a:fillRect/>
          </a:stretch>
        </p:blipFill>
        <p:spPr>
          <a:xfrm>
            <a:off x="823912" y="1"/>
            <a:ext cx="7496175" cy="68580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85</a:t>
            </a:fld>
            <a:endParaRPr lang="en-US" dirty="0"/>
          </a:p>
        </p:txBody>
      </p:sp>
    </p:spTree>
    <p:extLst>
      <p:ext uri="{BB962C8B-B14F-4D97-AF65-F5344CB8AC3E}">
        <p14:creationId xmlns:p14="http://schemas.microsoft.com/office/powerpoint/2010/main" val="212097391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1524000"/>
          </a:xfrm>
        </p:spPr>
        <p:txBody>
          <a:bodyPr/>
          <a:lstStyle/>
          <a:p>
            <a:pPr>
              <a:defRPr/>
            </a:pPr>
            <a:r>
              <a:rPr lang="en-US" dirty="0" smtClean="0"/>
              <a:t>Special Circumstance – Unsubsidized Loan Only</a:t>
            </a:r>
            <a:endParaRPr lang="en-US" dirty="0"/>
          </a:p>
        </p:txBody>
      </p:sp>
    </p:spTree>
    <p:extLst>
      <p:ext uri="{BB962C8B-B14F-4D97-AF65-F5344CB8AC3E}">
        <p14:creationId xmlns:p14="http://schemas.microsoft.com/office/powerpoint/2010/main" val="337642870"/>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Dependency</a:t>
            </a:r>
            <a:r>
              <a:rPr lang="en-US" baseline="0" dirty="0" smtClean="0"/>
              <a:t> Status Results, No Parent Information</a:t>
            </a:r>
            <a:endParaRPr lang="en-US" dirty="0"/>
          </a:p>
        </p:txBody>
      </p:sp>
      <p:pic>
        <p:nvPicPr>
          <p:cNvPr id="4" name="Picture 3" descr="2017-2018 FOTW “Dependency Status Results” page.&#10;&#10;If the applicant does not have a special circumstance, but is unable to provide parental information, they should click on, “I am unable to provide parental information” and click the “Next” button.&#10;"/>
          <p:cNvPicPr>
            <a:picLocks noChangeAspect="1"/>
          </p:cNvPicPr>
          <p:nvPr/>
        </p:nvPicPr>
        <p:blipFill>
          <a:blip r:embed="rId3"/>
          <a:stretch>
            <a:fillRect/>
          </a:stretch>
        </p:blipFill>
        <p:spPr>
          <a:xfrm>
            <a:off x="828675" y="266700"/>
            <a:ext cx="7486650" cy="6324600"/>
          </a:xfrm>
          <a:prstGeom prst="rect">
            <a:avLst/>
          </a:prstGeom>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87</a:t>
            </a:fld>
            <a:endParaRPr lang="en-US" dirty="0"/>
          </a:p>
        </p:txBody>
      </p:sp>
    </p:spTree>
    <p:extLst>
      <p:ext uri="{BB962C8B-B14F-4D97-AF65-F5344CB8AC3E}">
        <p14:creationId xmlns:p14="http://schemas.microsoft.com/office/powerpoint/2010/main" val="126966480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Special Circumstances, Unable to Provide Parental Information</a:t>
            </a:r>
            <a:endParaRPr lang="en-US" dirty="0"/>
          </a:p>
        </p:txBody>
      </p:sp>
      <p:pic>
        <p:nvPicPr>
          <p:cNvPr id="3" name="Picture 2" descr="2017-2018 FOTW &quot;Special Circumstances&quot; page&#10;&#10;The applicant is taken to the 2017-2018 “Special Circumstances” page, selects, “I do not have a special circumstance but I am unable to provide parental information,” and clicks the “Next” button.&#10;"/>
          <p:cNvPicPr>
            <a:picLocks noChangeAspect="1"/>
          </p:cNvPicPr>
          <p:nvPr/>
        </p:nvPicPr>
        <p:blipFill>
          <a:blip r:embed="rId3"/>
          <a:stretch>
            <a:fillRect/>
          </a:stretch>
        </p:blipFill>
        <p:spPr>
          <a:xfrm>
            <a:off x="842962" y="1"/>
            <a:ext cx="7458075" cy="68580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88</a:t>
            </a:fld>
            <a:endParaRPr lang="en-US" dirty="0"/>
          </a:p>
        </p:txBody>
      </p:sp>
    </p:spTree>
    <p:extLst>
      <p:ext uri="{BB962C8B-B14F-4D97-AF65-F5344CB8AC3E}">
        <p14:creationId xmlns:p14="http://schemas.microsoft.com/office/powerpoint/2010/main" val="261872492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Unsubsidized Loan Only</a:t>
            </a:r>
            <a:endParaRPr lang="en-US" dirty="0"/>
          </a:p>
        </p:txBody>
      </p:sp>
      <p:pic>
        <p:nvPicPr>
          <p:cNvPr id="3" name="Picture 2" descr="2017-2018 FOTW &quot;Unsubsidized Loan Only&quot; page&#10;&#10;The applicant is taken to the 2017-2018 “Unsubsidized Loan Only” page. This page contains information about submitting the application without parental information, and informs the applicant that they will be eligible for an unsubsidized loan only.&#10;&#10;The applicant is given the opportunity to provide parental information. If they decide not to provide parental information, they can click the “Next” button."/>
          <p:cNvPicPr>
            <a:picLocks noChangeAspect="1"/>
          </p:cNvPicPr>
          <p:nvPr/>
        </p:nvPicPr>
        <p:blipFill>
          <a:blip r:embed="rId3"/>
          <a:stretch>
            <a:fillRect/>
          </a:stretch>
        </p:blipFill>
        <p:spPr>
          <a:xfrm>
            <a:off x="842962" y="280987"/>
            <a:ext cx="7458075" cy="6296025"/>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89</a:t>
            </a:fld>
            <a:endParaRPr lang="en-US" dirty="0"/>
          </a:p>
        </p:txBody>
      </p:sp>
    </p:spTree>
    <p:extLst>
      <p:ext uri="{BB962C8B-B14F-4D97-AF65-F5344CB8AC3E}">
        <p14:creationId xmlns:p14="http://schemas.microsoft.com/office/powerpoint/2010/main" val="8003674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Login with FSA ID</a:t>
            </a:r>
            <a:endParaRPr lang="en-US" dirty="0"/>
          </a:p>
        </p:txBody>
      </p:sp>
      <p:pic>
        <p:nvPicPr>
          <p:cNvPr id="3074" name="Picture 2" descr="2017-2018 FOTW “Login” page with Enter your FSA ID option selected. &#10;&#10;Note: It is beneficial for the student/parent to include an e-mail address on his/her FSA ID account to allow the U.S. Department of Education to communicate directly with the FSA ID owner about the status of his/her account. The e-mail address is entered when the student/parent applies for his/her FSA ID.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9050"/>
            <a:ext cx="9153525" cy="687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Unable to Provide Parental Information Page, Unsubsidized</a:t>
            </a:r>
            <a:r>
              <a:rPr lang="en-US" baseline="0" dirty="0" smtClean="0"/>
              <a:t> Loan</a:t>
            </a:r>
            <a:endParaRPr lang="en-US" dirty="0"/>
          </a:p>
        </p:txBody>
      </p:sp>
      <p:pic>
        <p:nvPicPr>
          <p:cNvPr id="3" name="Picture 2" descr="2017-2018 FOTW &quot;Unable to Provide Parental Information&quot; page&#10;&#10;The applicant is given a final opportunity to provide parental information. If they choose not to provide parental information, they can click the “Next” button. The applicant will be allowed to skip the parental information pages and will be taken to the student financial information pages.&#10;"/>
          <p:cNvPicPr>
            <a:picLocks noChangeAspect="1"/>
          </p:cNvPicPr>
          <p:nvPr/>
        </p:nvPicPr>
        <p:blipFill>
          <a:blip r:embed="rId3"/>
          <a:stretch>
            <a:fillRect/>
          </a:stretch>
        </p:blipFill>
        <p:spPr>
          <a:xfrm>
            <a:off x="842962" y="0"/>
            <a:ext cx="7458075" cy="68580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90</a:t>
            </a:fld>
            <a:endParaRPr lang="en-US" dirty="0"/>
          </a:p>
        </p:txBody>
      </p:sp>
    </p:spTree>
    <p:extLst>
      <p:ext uri="{BB962C8B-B14F-4D97-AF65-F5344CB8AC3E}">
        <p14:creationId xmlns:p14="http://schemas.microsoft.com/office/powerpoint/2010/main" val="995958723"/>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738188"/>
          </a:xfrm>
        </p:spPr>
        <p:txBody>
          <a:bodyPr/>
          <a:lstStyle/>
          <a:p>
            <a:pPr>
              <a:defRPr/>
            </a:pPr>
            <a:r>
              <a:rPr lang="en-US" dirty="0" smtClean="0"/>
              <a:t>Homeless Circumstance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FOTW Dependency Determination Page</a:t>
            </a:r>
            <a:endParaRPr lang="en-US" dirty="0"/>
          </a:p>
        </p:txBody>
      </p:sp>
      <p:grpSp>
        <p:nvGrpSpPr>
          <p:cNvPr id="5" name="Group 4" descr="2017-2018 FOTW “Dependency Determination” page.&#10;&#10;The four dependency questions at the bottom of the Dependency Determination page (highlighted in screenshot) are the questions that will determine if the applicant will see the Homeless Circumstances questions. &#10;"/>
          <p:cNvGrpSpPr/>
          <p:nvPr/>
        </p:nvGrpSpPr>
        <p:grpSpPr>
          <a:xfrm>
            <a:off x="0" y="0"/>
            <a:ext cx="9144000" cy="6858000"/>
            <a:chOff x="0" y="0"/>
            <a:chExt cx="9144000" cy="6858000"/>
          </a:xfrm>
        </p:grpSpPr>
        <p:pic>
          <p:nvPicPr>
            <p:cNvPr id="26626" name="Picture 2" descr="Screenshot of 2017-2018 Dependency Determination page, with the four questions at the bottom of the 2017-2018 FOTW &quot;Dependency Determination&quot; page highlighted. These questions  help determine if the applicant will be presented with the Homeless Circumstances questions.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90600" y="4800600"/>
              <a:ext cx="5334000" cy="1981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92</a:t>
            </a:fld>
            <a:endParaRPr lang="en-US" dirty="0"/>
          </a:p>
        </p:txBody>
      </p:sp>
    </p:spTree>
    <p:extLst>
      <p:ext uri="{BB962C8B-B14F-4D97-AF65-F5344CB8AC3E}">
        <p14:creationId xmlns:p14="http://schemas.microsoft.com/office/powerpoint/2010/main" val="194168936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Homeless Circumstances </a:t>
            </a:r>
            <a:endParaRPr lang="en-US" dirty="0"/>
          </a:p>
        </p:txBody>
      </p:sp>
      <p:pic>
        <p:nvPicPr>
          <p:cNvPr id="27650" name="Picture 2" descr="2017-2018 FOTW &quot;Homeless or at Risk of Being Homeless&quot; page&#10;&#10;The applicant is taken to the 2017-2018 “Homeless or at Risk of Being Homeless” page, where they should select “I am unaccompanied and either homeless or at risk of being homeless” and click the “Next” button.&#10;&#10;The Homeless or at Risk of Being Homeless page has been revised to provide definitions and examples of homeless circumsta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99563"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93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Homeless</a:t>
            </a:r>
            <a:r>
              <a:rPr lang="en-US" baseline="0" dirty="0" smtClean="0"/>
              <a:t> Circumstances, Unable to Provide Parental Information</a:t>
            </a:r>
            <a:endParaRPr lang="en-US" dirty="0"/>
          </a:p>
        </p:txBody>
      </p:sp>
      <p:pic>
        <p:nvPicPr>
          <p:cNvPr id="28674" name="Picture 2" descr="2017-2018 FOTW &quot;Unable to Provide Parental Information&quot; page&#10;&#10;The applicant is then taken to the 2017-2018 “Unable to Provide Parental Information” page, where they will be able to proceed after selecting “I am unable to provide parental information…”&#10;&#10;The applicant should click the “Next” button; they will then skip the parental information pages and go directly to the student financial information pag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94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738188"/>
          </a:xfrm>
        </p:spPr>
        <p:txBody>
          <a:bodyPr/>
          <a:lstStyle/>
          <a:p>
            <a:pPr>
              <a:defRPr/>
            </a:pPr>
            <a:r>
              <a:rPr lang="en-US" dirty="0" smtClean="0"/>
              <a:t>Additional Resources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p:cNvSpPr>
            <a:spLocks noGrp="1"/>
          </p:cNvSpPr>
          <p:nvPr>
            <p:ph type="title" idx="4294967295"/>
          </p:nvPr>
        </p:nvSpPr>
        <p:spPr>
          <a:xfrm>
            <a:off x="457200" y="274638"/>
            <a:ext cx="8229600" cy="1143000"/>
          </a:xfrm>
          <a:prstGeom prst="rect">
            <a:avLst/>
          </a:prstGeom>
        </p:spPr>
        <p:txBody>
          <a:bodyPr/>
          <a:lstStyle/>
          <a:p>
            <a:r>
              <a:rPr lang="en-US" dirty="0" smtClean="0"/>
              <a:t>Supporting Resources and Information</a:t>
            </a:r>
            <a:endParaRPr lang="en-US" dirty="0"/>
          </a:p>
        </p:txBody>
      </p:sp>
      <p:grpSp>
        <p:nvGrpSpPr>
          <p:cNvPr id="3" name="Group 2" descr="2017-2018 FOTW home page&#10;&#10;At the top of the 2017-2018 FAFSA on the Web home page (highlighted in screenshot): &#10;1. Link to the StudentAid.gov web site&#10;2. Link to the Help Page (shown on the next slide)&#10;&#10;Additional resources on the FOTW home page (highlighted in the screenshot) include: &#10;1) Link to College Scorecard&#10;2) Link to the State and Federal Deadlines&#10;3) Link to the Federal School Code search (helps student find his/her school codes)&#10;4) Link to the FAFSA Filing Options. &#10; - The PDF FAFSAs for 2017-2018 and 2016-2017 are available on this page. &#10;5) Link to FAFSA4caster&#10;6) Announcements"/>
          <p:cNvGrpSpPr/>
          <p:nvPr/>
        </p:nvGrpSpPr>
        <p:grpSpPr>
          <a:xfrm>
            <a:off x="0" y="0"/>
            <a:ext cx="9144000" cy="6858000"/>
            <a:chOff x="0" y="0"/>
            <a:chExt cx="9144000" cy="6858000"/>
          </a:xfrm>
        </p:grpSpPr>
        <p:pic>
          <p:nvPicPr>
            <p:cNvPr id="13" name="Picture 2" descr="Screenshot of 2017-2018 FAFSA on the Web home page, illustrating highlighted FAFSA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descr="Highlighting of Studentaid.gov and Help links at top of 2017-2018 FOTW home page"/>
            <p:cNvSpPr/>
            <p:nvPr/>
          </p:nvSpPr>
          <p:spPr>
            <a:xfrm>
              <a:off x="3124199" y="274638"/>
              <a:ext cx="1752601" cy="63976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p:cNvSpPr/>
            <p:nvPr/>
          </p:nvSpPr>
          <p:spPr>
            <a:xfrm rot="10800000">
              <a:off x="2590800" y="3505201"/>
              <a:ext cx="1066800" cy="3810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Arrow 15"/>
            <p:cNvSpPr/>
            <p:nvPr/>
          </p:nvSpPr>
          <p:spPr>
            <a:xfrm rot="10800000">
              <a:off x="2590800" y="3962400"/>
              <a:ext cx="1066800" cy="3810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2590800" y="4419600"/>
              <a:ext cx="1066800" cy="3810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Arrow 16"/>
            <p:cNvSpPr/>
            <p:nvPr/>
          </p:nvSpPr>
          <p:spPr>
            <a:xfrm rot="10800000">
              <a:off x="2590799" y="4953001"/>
              <a:ext cx="1066800" cy="3810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ight Arrow 18"/>
            <p:cNvSpPr/>
            <p:nvPr/>
          </p:nvSpPr>
          <p:spPr>
            <a:xfrm rot="10800000">
              <a:off x="7924800" y="3784601"/>
              <a:ext cx="1066800" cy="3810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ight Arrow 17"/>
            <p:cNvSpPr/>
            <p:nvPr/>
          </p:nvSpPr>
          <p:spPr>
            <a:xfrm rot="10800000">
              <a:off x="7924800" y="4724401"/>
              <a:ext cx="1066800" cy="3810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96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FAFSA Help</a:t>
            </a:r>
            <a:endParaRPr lang="en-US" dirty="0"/>
          </a:p>
        </p:txBody>
      </p:sp>
      <p:pic>
        <p:nvPicPr>
          <p:cNvPr id="2050" name="Picture 2" descr="2017-2018 FOTW “Help” page &#10;&#10;In addition to the categories of help on this page, a Trending Questions section is available for students to view the most current trending questions and applicable help topics. The Trending Questions section on this page is updated throughout the year to reflect questions the Federal Student Aid Information Center (FSAIC) receives from applic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97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Student Aid Deadlines</a:t>
            </a:r>
            <a:endParaRPr lang="en-US" dirty="0"/>
          </a:p>
        </p:txBody>
      </p:sp>
      <p:pic>
        <p:nvPicPr>
          <p:cNvPr id="3074" name="Picture 2" descr="2017-2018 FOTW “Student Aid Deadlines” page, which dynamically displays the federal, state and college deadlines for each state. A listing of the state deadlines is available in PDF format. &#10;&#10;Note: The 2016-2017 federal corrections deadline was revised to 9/9/17.&#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69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98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r>
              <a:rPr lang="en-US" altLang="en-US" dirty="0" smtClean="0">
                <a:latin typeface="Arial" charset="0"/>
              </a:rPr>
              <a:t>2017-18 </a:t>
            </a:r>
            <a:r>
              <a:rPr lang="en-US" altLang="en-US" dirty="0">
                <a:latin typeface="Arial" charset="0"/>
              </a:rPr>
              <a:t>Web Demonstration Site</a:t>
            </a:r>
          </a:p>
        </p:txBody>
      </p:sp>
      <p:sp>
        <p:nvSpPr>
          <p:cNvPr id="108546" name="Content Placeholder 2"/>
          <p:cNvSpPr>
            <a:spLocks noGrp="1"/>
          </p:cNvSpPr>
          <p:nvPr>
            <p:ph idx="1"/>
          </p:nvPr>
        </p:nvSpPr>
        <p:spPr/>
        <p:txBody>
          <a:bodyPr/>
          <a:lstStyle/>
          <a:p>
            <a:r>
              <a:rPr lang="en-US" altLang="en-US" dirty="0" smtClean="0"/>
              <a:t>FAFSA on the Web and FAA Access to CPS Online Web Demonstration sites will be available on September 25, 2016</a:t>
            </a:r>
          </a:p>
          <a:p>
            <a:pPr lvl="1"/>
            <a:r>
              <a:rPr lang="en-US" altLang="en-US" dirty="0" smtClean="0"/>
              <a:t>To access the sites, go to </a:t>
            </a:r>
            <a:r>
              <a:rPr lang="en-US" altLang="en-US" dirty="0" smtClean="0">
                <a:hlinkClick r:id="rId3" tooltip="FAFSA on the Web and FAA Access to CPS Online Web Demonstration Site"/>
              </a:rPr>
              <a:t>http://fafsademo.test.ed.gov </a:t>
            </a:r>
            <a:endParaRPr lang="en-US" altLang="en-US" dirty="0" smtClean="0"/>
          </a:p>
          <a:p>
            <a:pPr lvl="1"/>
            <a:r>
              <a:rPr lang="en-US" altLang="en-US" dirty="0" smtClean="0"/>
              <a:t>Enter:</a:t>
            </a:r>
          </a:p>
          <a:p>
            <a:pPr lvl="2"/>
            <a:r>
              <a:rPr lang="en-US" altLang="en-US" dirty="0" smtClean="0"/>
              <a:t>User Name: eddemo</a:t>
            </a:r>
          </a:p>
          <a:p>
            <a:pPr lvl="2"/>
            <a:r>
              <a:rPr lang="en-US" altLang="en-US" dirty="0" smtClean="0"/>
              <a:t>Password: fafsatest</a:t>
            </a:r>
          </a:p>
          <a:p>
            <a:pPr lvl="1"/>
            <a:endParaRPr lang="en-US" altLang="en-US" dirty="0" smtClean="0"/>
          </a:p>
        </p:txBody>
      </p:sp>
      <p:sp>
        <p:nvSpPr>
          <p:cNvPr id="5" name="Slide Number Placeholder 4"/>
          <p:cNvSpPr>
            <a:spLocks noGrp="1"/>
          </p:cNvSpPr>
          <p:nvPr>
            <p:ph type="sldNum" sz="quarter" idx="10"/>
          </p:nvPr>
        </p:nvSpPr>
        <p:spPr/>
        <p:txBody>
          <a:bodyPr/>
          <a:lstStyle/>
          <a:p>
            <a:fld id="{70072FDD-D017-4136-8431-32C3A47C950E}" type="slidenum">
              <a:rPr lang="en-US" smtClean="0"/>
              <a:pPr/>
              <a:t>99</a:t>
            </a:fld>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90CB628F7FD4EA23C894F656137A6" ma:contentTypeVersion="0" ma:contentTypeDescription="Create a new document." ma:contentTypeScope="" ma:versionID="a8b0b3d1d676e09a097ebcc9c20bd06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CB26C1CA-3B5F-497D-80DF-F58D03D8DE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7FA2237-5B85-489A-9B25-C4B8DF2B5895}">
  <ds:schemaRefs>
    <ds:schemaRef ds:uri="http://schemas.microsoft.com/sharepoint/v3/contenttype/forms"/>
  </ds:schemaRefs>
</ds:datastoreItem>
</file>

<file path=customXml/itemProps3.xml><?xml version="1.0" encoding="utf-8"?>
<ds:datastoreItem xmlns:ds="http://schemas.openxmlformats.org/officeDocument/2006/customXml" ds:itemID="{5E911CD4-0111-4042-913A-C36815A2D99B}">
  <ds:schemaRefs>
    <ds:schemaRef ds:uri="http://purl.org/dc/elements/1.1/"/>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1DA21461-E6E8-457B-A084-663A3925D7D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8950</TotalTime>
  <Words>5575</Words>
  <Application>Microsoft Macintosh PowerPoint</Application>
  <PresentationFormat>On-screen Show (4:3)</PresentationFormat>
  <Paragraphs>570</Paragraphs>
  <Slides>100</Slides>
  <Notes>100</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Office Theme</vt:lpstr>
      <vt:lpstr>2017-18 FAFSA on the Web Preview Presentation </vt:lpstr>
      <vt:lpstr>TOPICS</vt:lpstr>
      <vt:lpstr>Overview</vt:lpstr>
      <vt:lpstr>Overview (continued)</vt:lpstr>
      <vt:lpstr>Home Page</vt:lpstr>
      <vt:lpstr>FAFSA Home Page</vt:lpstr>
      <vt:lpstr>Login</vt:lpstr>
      <vt:lpstr>Login (continued)</vt:lpstr>
      <vt:lpstr>Login with FSA ID</vt:lpstr>
      <vt:lpstr>Login with Student Information</vt:lpstr>
      <vt:lpstr>Dependent Student with Parental Data</vt:lpstr>
      <vt:lpstr>Login with Student Data Entered</vt:lpstr>
      <vt:lpstr>My FAFSA</vt:lpstr>
      <vt:lpstr>Create a Save Key</vt:lpstr>
      <vt:lpstr>Introduction</vt:lpstr>
      <vt:lpstr>Student Demographic Information</vt:lpstr>
      <vt:lpstr>Student Eligibility</vt:lpstr>
      <vt:lpstr>Student Eligibility/High School Search</vt:lpstr>
      <vt:lpstr>School Selection</vt:lpstr>
      <vt:lpstr>School Selection Summary</vt:lpstr>
      <vt:lpstr>Dependency Determination</vt:lpstr>
      <vt:lpstr>Dependency Status Results</vt:lpstr>
      <vt:lpstr>Parent Demographics</vt:lpstr>
      <vt:lpstr>Parent Tax Information</vt:lpstr>
      <vt:lpstr>Parent Tax Information (continued)</vt:lpstr>
      <vt:lpstr>IRS Data Retrieval Tool (DRT)</vt:lpstr>
      <vt:lpstr>IRS DRT (Parent) with User Information</vt:lpstr>
      <vt:lpstr>IRS DRT (Parent) Submit and Return Options</vt:lpstr>
      <vt:lpstr>IRS DRT (Parent) Data Transfer Options</vt:lpstr>
      <vt:lpstr>Parent Financial Information</vt:lpstr>
      <vt:lpstr>Parent Financial Information (continued)</vt:lpstr>
      <vt:lpstr>Parent Financial Information (continued) – Text Change</vt:lpstr>
      <vt:lpstr>Parent Financial Information (continued) – Tax information verification</vt:lpstr>
      <vt:lpstr>Independent Student, Student Tax Information</vt:lpstr>
      <vt:lpstr>Independent Student, Leaving FAFSA on the Web</vt:lpstr>
      <vt:lpstr>Independent Student, IRS DRT</vt:lpstr>
      <vt:lpstr>Independent Student, IRS DRT with user information</vt:lpstr>
      <vt:lpstr>Independent Student, IRS DRT Submit and Return Options</vt:lpstr>
      <vt:lpstr>Independent Student, IRS DRT Transfer Options</vt:lpstr>
      <vt:lpstr>Independent Student, Student Financial Information</vt:lpstr>
      <vt:lpstr>Independent Student, Student Financial Information (continued)</vt:lpstr>
      <vt:lpstr>Independent Student, Student Financial Information Text Changes</vt:lpstr>
      <vt:lpstr>Sign and Submit</vt:lpstr>
      <vt:lpstr>Sign and Submit, Parent Signature</vt:lpstr>
      <vt:lpstr>Confirmation Page</vt:lpstr>
      <vt:lpstr>Independent Student</vt:lpstr>
      <vt:lpstr>Login with Student Data Entered (continued)</vt:lpstr>
      <vt:lpstr>My FAFSA (continued)</vt:lpstr>
      <vt:lpstr>Create a Save Key (Student)</vt:lpstr>
      <vt:lpstr>Introduction Page (Student)</vt:lpstr>
      <vt:lpstr>Student Demographic Information (Independent)</vt:lpstr>
      <vt:lpstr>Student Eligibility (Independent)</vt:lpstr>
      <vt:lpstr>Student Eligibility/High School Search (Independent)</vt:lpstr>
      <vt:lpstr>School Selection (Independent)</vt:lpstr>
      <vt:lpstr>School Selection Summary (Independent)</vt:lpstr>
      <vt:lpstr>Independent Student, Dependency Determination</vt:lpstr>
      <vt:lpstr>Independent Student, Student Tax Information (continued)</vt:lpstr>
      <vt:lpstr>Independent Student, Leaving FOTW</vt:lpstr>
      <vt:lpstr>Independent Student, IRS DRT (Warning Message)</vt:lpstr>
      <vt:lpstr>Independent Student, IRS DRT with user information from FOTW</vt:lpstr>
      <vt:lpstr>Independent Student, IRS DRT Submit and Return Functions</vt:lpstr>
      <vt:lpstr>Independent Student, IRS DRT Transfer Functions</vt:lpstr>
      <vt:lpstr>Independent Student, Student Financial Information Page</vt:lpstr>
      <vt:lpstr>Independent Student, Student Financial Information Page (continued)</vt:lpstr>
      <vt:lpstr>Independent Student, FOTW Student Financial Information Page</vt:lpstr>
      <vt:lpstr>Independent Student, Sign and Submit</vt:lpstr>
      <vt:lpstr>Independent Student, Confirmation</vt:lpstr>
      <vt:lpstr>My FAFSA® Pages</vt:lpstr>
      <vt:lpstr>My FAFSA Page</vt:lpstr>
      <vt:lpstr>My FAFSA, Renewals</vt:lpstr>
      <vt:lpstr>FOTW My FAFSA page, Renewals</vt:lpstr>
      <vt:lpstr>My FAFSA, Post-Submission Options</vt:lpstr>
      <vt:lpstr>My FAFSA, Provide Signatures</vt:lpstr>
      <vt:lpstr>Provide Signature(s), Dependent Student</vt:lpstr>
      <vt:lpstr>Provide Signature(s), Dependent Student (continued)</vt:lpstr>
      <vt:lpstr>Sign with an FSA ID, Dependent</vt:lpstr>
      <vt:lpstr>Confirmation Page, no EFC</vt:lpstr>
      <vt:lpstr>My FAFSA, Application Processing</vt:lpstr>
      <vt:lpstr>My FAFSA, Signatures Applied</vt:lpstr>
      <vt:lpstr>Auto-Zero EFC (skipping the remaining financial questions)</vt:lpstr>
      <vt:lpstr>Parent Financial Information, Auto Zero EFC</vt:lpstr>
      <vt:lpstr>Special Circumstances</vt:lpstr>
      <vt:lpstr>Dependency Status, Unable to Provide Parent Information</vt:lpstr>
      <vt:lpstr>Special Circumstances Page</vt:lpstr>
      <vt:lpstr>Unable to Provide Parental Information Page</vt:lpstr>
      <vt:lpstr>Special Circumstance – Unsubsidized Loan Only</vt:lpstr>
      <vt:lpstr>Dependency Status Results, No Parent Information</vt:lpstr>
      <vt:lpstr>Special Circumstances, Unable to Provide Parental Information</vt:lpstr>
      <vt:lpstr>Unsubsidized Loan Only</vt:lpstr>
      <vt:lpstr>Unable to Provide Parental Information Page, Unsubsidized Loan</vt:lpstr>
      <vt:lpstr>Homeless Circumstance</vt:lpstr>
      <vt:lpstr>FOTW Dependency Determination Page</vt:lpstr>
      <vt:lpstr>Homeless Circumstances </vt:lpstr>
      <vt:lpstr>Homeless Circumstances, Unable to Provide Parental Information</vt:lpstr>
      <vt:lpstr>Additional Resources</vt:lpstr>
      <vt:lpstr>Supporting Resources and Information</vt:lpstr>
      <vt:lpstr>FAFSA Help</vt:lpstr>
      <vt:lpstr>Student Aid Deadlines</vt:lpstr>
      <vt:lpstr>2017-18 Web Demonstration Site</vt:lpstr>
      <vt:lpstr>Thank you for previewing the 2017-18 FAFSA on the Web site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2017-2018 FAFSA on the Web (FOTW) Preview Presentation</dc:title>
  <dc:creator>U.S. Department of Education</dc:creator>
  <cp:lastModifiedBy>Traci Hamby</cp:lastModifiedBy>
  <cp:revision>745</cp:revision>
  <cp:lastPrinted>2016-08-15T19:04:51Z</cp:lastPrinted>
  <dcterms:created xsi:type="dcterms:W3CDTF">2012-06-11T19:08:42Z</dcterms:created>
  <dcterms:modified xsi:type="dcterms:W3CDTF">2016-10-05T14:03:07Z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0x0101001D190CB628F7FD4EA23C894F656137A6</vt:lpwstr>
  </property>
  <property fmtid="{D5CDD505-2E9C-101B-9397-08002B2CF9AE}" pid="3" name="_dlc_DocIdItemGuid">
    <vt:lpwstr>3f8c4ebe-412a-4ad9-a721-9f8a39469324</vt:lpwstr>
  </property>
  <property fmtid="{D5CDD505-2E9C-101B-9397-08002B2CF9AE}" pid="4" name="_dlc_DocId">
    <vt:lpwstr>KPNZKAC5Q4NU-181-4</vt:lpwstr>
  </property>
  <property fmtid="{D5CDD505-2E9C-101B-9397-08002B2CF9AE}" pid="5" name="_dlc_DocIdUrl">
    <vt:lpwstr>https://fsa.share.ed.gov/teams/ce/SBEG/APD/_layouts/DocIdRedir.aspx?ID=KPNZKAC5Q4NU-181-4, KPNZKAC5Q4NU-181-4</vt:lpwstr>
  </property>
</Properties>
</file>