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25"/>
  </p:handoutMasterIdLst>
  <p:sldIdLst>
    <p:sldId id="256" r:id="rId2"/>
    <p:sldId id="258" r:id="rId3"/>
    <p:sldId id="269" r:id="rId4"/>
    <p:sldId id="287" r:id="rId5"/>
    <p:sldId id="270" r:id="rId6"/>
    <p:sldId id="271" r:id="rId7"/>
    <p:sldId id="291" r:id="rId8"/>
    <p:sldId id="272" r:id="rId9"/>
    <p:sldId id="283" r:id="rId10"/>
    <p:sldId id="262" r:id="rId11"/>
    <p:sldId id="260" r:id="rId12"/>
    <p:sldId id="286" r:id="rId13"/>
    <p:sldId id="289" r:id="rId14"/>
    <p:sldId id="284" r:id="rId15"/>
    <p:sldId id="288" r:id="rId16"/>
    <p:sldId id="263" r:id="rId17"/>
    <p:sldId id="277" r:id="rId18"/>
    <p:sldId id="294" r:id="rId19"/>
    <p:sldId id="274" r:id="rId20"/>
    <p:sldId id="275" r:id="rId21"/>
    <p:sldId id="276" r:id="rId22"/>
    <p:sldId id="293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77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746" autoAdjust="0"/>
  </p:normalViewPr>
  <p:slideViewPr>
    <p:cSldViewPr snapToGrid="0" snapToObjects="1">
      <p:cViewPr>
        <p:scale>
          <a:sx n="75" d="100"/>
          <a:sy n="75" d="100"/>
        </p:scale>
        <p:origin x="-2032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9084A-B3EC-6847-8F5D-10C83AD7C739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7E79E-750C-934C-9859-BAF1198DB33E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/>
            <a:t>English</a:t>
          </a:r>
          <a:endParaRPr lang="en-US" sz="3200" b="1" dirty="0"/>
        </a:p>
      </dgm:t>
    </dgm:pt>
    <dgm:pt modelId="{6302343D-FC65-5345-AA63-71F03C92A168}" type="parTrans" cxnId="{425E16CD-5548-B94F-A782-12836F47D5AC}">
      <dgm:prSet/>
      <dgm:spPr/>
      <dgm:t>
        <a:bodyPr/>
        <a:lstStyle/>
        <a:p>
          <a:endParaRPr lang="en-US"/>
        </a:p>
      </dgm:t>
    </dgm:pt>
    <dgm:pt modelId="{26A5D987-D7A1-5D4B-A2FB-44C9E4C66FF2}" type="sibTrans" cxnId="{425E16CD-5548-B94F-A782-12836F47D5AC}">
      <dgm:prSet/>
      <dgm:spPr/>
      <dgm:t>
        <a:bodyPr/>
        <a:lstStyle/>
        <a:p>
          <a:endParaRPr lang="en-US"/>
        </a:p>
      </dgm:t>
    </dgm:pt>
    <dgm:pt modelId="{21E6A748-6C42-914A-970F-167E49769DD6}">
      <dgm:prSet phldrT="[Text]" custT="1"/>
      <dgm:spPr/>
      <dgm:t>
        <a:bodyPr/>
        <a:lstStyle/>
        <a:p>
          <a:r>
            <a:rPr lang="en-US" sz="2000" dirty="0" smtClean="0"/>
            <a:t>Advanced Composition</a:t>
          </a:r>
          <a:endParaRPr lang="en-US" sz="2000" dirty="0"/>
        </a:p>
      </dgm:t>
    </dgm:pt>
    <dgm:pt modelId="{97034AD3-BC7A-E04D-B31D-9173F43AE704}" type="parTrans" cxnId="{FC2C89C9-14F6-B64E-9AEC-4CB030BE1106}">
      <dgm:prSet/>
      <dgm:spPr/>
      <dgm:t>
        <a:bodyPr/>
        <a:lstStyle/>
        <a:p>
          <a:endParaRPr lang="en-US"/>
        </a:p>
      </dgm:t>
    </dgm:pt>
    <dgm:pt modelId="{89C54329-5CE0-2F4E-9C5A-504C9200537B}" type="sibTrans" cxnId="{FC2C89C9-14F6-B64E-9AEC-4CB030BE1106}">
      <dgm:prSet/>
      <dgm:spPr/>
      <dgm:t>
        <a:bodyPr/>
        <a:lstStyle/>
        <a:p>
          <a:endParaRPr lang="en-US"/>
        </a:p>
      </dgm:t>
    </dgm:pt>
    <dgm:pt modelId="{87A82E29-A508-7747-9915-AC18E12B776F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/>
            <a:t>Math</a:t>
          </a:r>
          <a:endParaRPr lang="en-US" sz="3200" b="1" dirty="0"/>
        </a:p>
      </dgm:t>
    </dgm:pt>
    <dgm:pt modelId="{9B01AD44-FC85-254F-9D75-0C8A78DF6CF9}" type="parTrans" cxnId="{E5E8DD31-327F-E348-80A9-4D0213A50D41}">
      <dgm:prSet/>
      <dgm:spPr/>
      <dgm:t>
        <a:bodyPr/>
        <a:lstStyle/>
        <a:p>
          <a:endParaRPr lang="en-US"/>
        </a:p>
      </dgm:t>
    </dgm:pt>
    <dgm:pt modelId="{67C1EAAA-1838-014D-A2C9-7F78D85D9619}" type="sibTrans" cxnId="{E5E8DD31-327F-E348-80A9-4D0213A50D41}">
      <dgm:prSet/>
      <dgm:spPr/>
      <dgm:t>
        <a:bodyPr/>
        <a:lstStyle/>
        <a:p>
          <a:endParaRPr lang="en-US"/>
        </a:p>
      </dgm:t>
    </dgm:pt>
    <dgm:pt modelId="{42886E4C-DF73-0647-9ED5-1E790B26D838}">
      <dgm:prSet phldrT="[Text]" custT="1"/>
      <dgm:spPr/>
      <dgm:t>
        <a:bodyPr/>
        <a:lstStyle/>
        <a:p>
          <a:r>
            <a:rPr lang="en-US" sz="2000" dirty="0" smtClean="0"/>
            <a:t>Algebra                     * Statistics</a:t>
          </a:r>
          <a:endParaRPr lang="en-US" sz="2000" dirty="0"/>
        </a:p>
      </dgm:t>
    </dgm:pt>
    <dgm:pt modelId="{3028C7A7-9676-B34F-92EB-8C2450EDAB82}" type="parTrans" cxnId="{463C57EA-DB4D-C448-8810-5842B6E7D73B}">
      <dgm:prSet/>
      <dgm:spPr/>
      <dgm:t>
        <a:bodyPr/>
        <a:lstStyle/>
        <a:p>
          <a:endParaRPr lang="en-US"/>
        </a:p>
      </dgm:t>
    </dgm:pt>
    <dgm:pt modelId="{D6A10DD0-E2D4-784C-820C-55F351F1F4BB}" type="sibTrans" cxnId="{463C57EA-DB4D-C448-8810-5842B6E7D73B}">
      <dgm:prSet/>
      <dgm:spPr/>
      <dgm:t>
        <a:bodyPr/>
        <a:lstStyle/>
        <a:p>
          <a:endParaRPr lang="en-US"/>
        </a:p>
      </dgm:t>
    </dgm:pt>
    <dgm:pt modelId="{8E99071C-6EA4-394E-8189-1217AE50DEED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/>
            <a:t>Science</a:t>
          </a:r>
          <a:endParaRPr lang="en-US" sz="3200" b="1" dirty="0"/>
        </a:p>
      </dgm:t>
    </dgm:pt>
    <dgm:pt modelId="{C0872E93-B83B-814D-9E29-7D25FA2240AF}" type="parTrans" cxnId="{76A0054E-A78A-444C-8630-51077F19FE10}">
      <dgm:prSet/>
      <dgm:spPr/>
      <dgm:t>
        <a:bodyPr/>
        <a:lstStyle/>
        <a:p>
          <a:endParaRPr lang="en-US"/>
        </a:p>
      </dgm:t>
    </dgm:pt>
    <dgm:pt modelId="{854095D5-F33F-5141-8410-7368525EF145}" type="sibTrans" cxnId="{76A0054E-A78A-444C-8630-51077F19FE10}">
      <dgm:prSet/>
      <dgm:spPr/>
      <dgm:t>
        <a:bodyPr/>
        <a:lstStyle/>
        <a:p>
          <a:endParaRPr lang="en-US"/>
        </a:p>
      </dgm:t>
    </dgm:pt>
    <dgm:pt modelId="{72E70260-53D6-704C-B7AB-598B117B598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/>
            <a:t>Economics</a:t>
          </a:r>
          <a:endParaRPr lang="en-US" sz="3200" b="1" dirty="0"/>
        </a:p>
      </dgm:t>
    </dgm:pt>
    <dgm:pt modelId="{3B0E2AB1-B477-B643-A043-A19BE551B153}" type="parTrans" cxnId="{873C5D8C-227F-A34E-9ECF-2E5A30D0CC25}">
      <dgm:prSet/>
      <dgm:spPr/>
      <dgm:t>
        <a:bodyPr/>
        <a:lstStyle/>
        <a:p>
          <a:endParaRPr lang="en-US"/>
        </a:p>
      </dgm:t>
    </dgm:pt>
    <dgm:pt modelId="{86F7F14E-B8C5-E546-819F-38D24DBEBCED}" type="sibTrans" cxnId="{873C5D8C-227F-A34E-9ECF-2E5A30D0CC25}">
      <dgm:prSet/>
      <dgm:spPr/>
      <dgm:t>
        <a:bodyPr/>
        <a:lstStyle/>
        <a:p>
          <a:endParaRPr lang="en-US"/>
        </a:p>
      </dgm:t>
    </dgm:pt>
    <dgm:pt modelId="{BD4C160E-7329-6648-9033-F4E12EDF538F}">
      <dgm:prSet phldrT="[Text]" custT="1"/>
      <dgm:spPr/>
      <dgm:t>
        <a:bodyPr/>
        <a:lstStyle/>
        <a:p>
          <a:r>
            <a:rPr lang="en-US" sz="2000" dirty="0" err="1" smtClean="0"/>
            <a:t>PreCalculus</a:t>
          </a:r>
          <a:r>
            <a:rPr lang="en-US" sz="2000" dirty="0" smtClean="0"/>
            <a:t>               * Calculus</a:t>
          </a:r>
          <a:endParaRPr lang="en-US" sz="2000" dirty="0"/>
        </a:p>
      </dgm:t>
    </dgm:pt>
    <dgm:pt modelId="{D5B1D341-DD14-454F-8D5B-7F02A83971A4}" type="parTrans" cxnId="{BA397513-B4A4-594C-AE66-C1A3996EDFC5}">
      <dgm:prSet/>
      <dgm:spPr/>
      <dgm:t>
        <a:bodyPr/>
        <a:lstStyle/>
        <a:p>
          <a:endParaRPr lang="en-US"/>
        </a:p>
      </dgm:t>
    </dgm:pt>
    <dgm:pt modelId="{042E7AEE-FEA5-7B4A-A944-067BC57F1429}" type="sibTrans" cxnId="{BA397513-B4A4-594C-AE66-C1A3996EDFC5}">
      <dgm:prSet/>
      <dgm:spPr/>
      <dgm:t>
        <a:bodyPr/>
        <a:lstStyle/>
        <a:p>
          <a:endParaRPr lang="en-US"/>
        </a:p>
      </dgm:t>
    </dgm:pt>
    <dgm:pt modelId="{9436E319-AB91-6944-A78C-52A1DDE011B1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/>
            <a:t>American Government</a:t>
          </a:r>
          <a:endParaRPr lang="en-US" sz="3200" b="1" dirty="0"/>
        </a:p>
      </dgm:t>
    </dgm:pt>
    <dgm:pt modelId="{DBFCF534-B9D1-0143-9A1C-CCD318CC6073}" type="sibTrans" cxnId="{B5E40389-3EC3-1F4C-8A64-75FA1388EF9A}">
      <dgm:prSet/>
      <dgm:spPr/>
      <dgm:t>
        <a:bodyPr/>
        <a:lstStyle/>
        <a:p>
          <a:endParaRPr lang="en-US"/>
        </a:p>
      </dgm:t>
    </dgm:pt>
    <dgm:pt modelId="{B66D2196-0BED-0243-96FF-24B84D9B309C}" type="parTrans" cxnId="{B5E40389-3EC3-1F4C-8A64-75FA1388EF9A}">
      <dgm:prSet/>
      <dgm:spPr/>
      <dgm:t>
        <a:bodyPr/>
        <a:lstStyle/>
        <a:p>
          <a:endParaRPr lang="en-US"/>
        </a:p>
      </dgm:t>
    </dgm:pt>
    <dgm:pt modelId="{B3EF7A14-0539-1741-A3CE-84F299D9322B}">
      <dgm:prSet phldrT="[Text]" custT="1"/>
      <dgm:spPr/>
      <dgm:t>
        <a:bodyPr/>
        <a:lstStyle/>
        <a:p>
          <a:r>
            <a:rPr lang="en-US" sz="2000" dirty="0" smtClean="0"/>
            <a:t>Environmental </a:t>
          </a:r>
          <a:r>
            <a:rPr lang="en-US" sz="2000" dirty="0" err="1" smtClean="0"/>
            <a:t>Sci</a:t>
          </a:r>
          <a:r>
            <a:rPr lang="en-US" sz="2000" dirty="0" smtClean="0"/>
            <a:t>    * Forensics</a:t>
          </a:r>
          <a:endParaRPr lang="en-US" sz="1600" dirty="0"/>
        </a:p>
      </dgm:t>
    </dgm:pt>
    <dgm:pt modelId="{9BBB2B18-1466-6B48-AE8A-88A41F8ED892}" type="sibTrans" cxnId="{099E95A0-C8DB-E946-B757-B06C65A901BC}">
      <dgm:prSet/>
      <dgm:spPr/>
      <dgm:t>
        <a:bodyPr/>
        <a:lstStyle/>
        <a:p>
          <a:endParaRPr lang="en-US"/>
        </a:p>
      </dgm:t>
    </dgm:pt>
    <dgm:pt modelId="{D3B57B39-CF7D-194C-AC92-B6D69B8B761E}" type="parTrans" cxnId="{099E95A0-C8DB-E946-B757-B06C65A901BC}">
      <dgm:prSet/>
      <dgm:spPr/>
      <dgm:t>
        <a:bodyPr/>
        <a:lstStyle/>
        <a:p>
          <a:endParaRPr lang="en-US"/>
        </a:p>
      </dgm:t>
    </dgm:pt>
    <dgm:pt modelId="{9DCE933F-B647-8E4D-95C2-3F381DFF61FD}">
      <dgm:prSet phldrT="[Text]" custT="1"/>
      <dgm:spPr/>
      <dgm:t>
        <a:bodyPr/>
        <a:lstStyle/>
        <a:p>
          <a:r>
            <a:rPr lang="en-US" sz="2000" dirty="0" smtClean="0"/>
            <a:t>Human Anatomy     </a:t>
          </a:r>
          <a:endParaRPr lang="en-US" sz="1600" dirty="0"/>
        </a:p>
      </dgm:t>
    </dgm:pt>
    <dgm:pt modelId="{43F21AE6-DDA3-CC4D-9012-27BA7CC68757}" type="parTrans" cxnId="{5A793BA9-38E2-E143-8EE5-3C4DDED0F9D6}">
      <dgm:prSet/>
      <dgm:spPr/>
      <dgm:t>
        <a:bodyPr/>
        <a:lstStyle/>
        <a:p>
          <a:endParaRPr lang="en-US"/>
        </a:p>
      </dgm:t>
    </dgm:pt>
    <dgm:pt modelId="{4A90C19D-54D5-C544-8918-8E43C06D0062}" type="sibTrans" cxnId="{5A793BA9-38E2-E143-8EE5-3C4DDED0F9D6}">
      <dgm:prSet/>
      <dgm:spPr/>
      <dgm:t>
        <a:bodyPr/>
        <a:lstStyle/>
        <a:p>
          <a:endParaRPr lang="en-US"/>
        </a:p>
      </dgm:t>
    </dgm:pt>
    <dgm:pt modelId="{2356929F-4AA6-5041-8DD4-EC60FE2961E8}" type="pres">
      <dgm:prSet presAssocID="{AFD9084A-B3EC-6847-8F5D-10C83AD7C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D7F0CE-62EE-1442-9DC5-9E37B6812190}" type="pres">
      <dgm:prSet presAssocID="{0BF7E79E-750C-934C-9859-BAF1198DB33E}" presName="linNode" presStyleCnt="0"/>
      <dgm:spPr/>
      <dgm:t>
        <a:bodyPr/>
        <a:lstStyle/>
        <a:p>
          <a:endParaRPr lang="en-US"/>
        </a:p>
      </dgm:t>
    </dgm:pt>
    <dgm:pt modelId="{ADC612A3-E86B-4B49-8254-FFBB43D9532C}" type="pres">
      <dgm:prSet presAssocID="{0BF7E79E-750C-934C-9859-BAF1198DB33E}" presName="parentText" presStyleLbl="node1" presStyleIdx="0" presStyleCnt="5" custScaleX="98263" custScaleY="16019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84803-0FF0-A647-A293-CD0236E94C3A}" type="pres">
      <dgm:prSet presAssocID="{0BF7E79E-750C-934C-9859-BAF1198DB33E}" presName="descendantText" presStyleLbl="alignAccFollowNode1" presStyleIdx="0" presStyleCnt="3" custScaleX="108985" custScaleY="1677643" custLinFactNeighborX="79705" custLinFactNeighborY="-12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DE395-598F-4D43-AC05-1EE49AF0D42D}" type="pres">
      <dgm:prSet presAssocID="{26A5D987-D7A1-5D4B-A2FB-44C9E4C66FF2}" presName="sp" presStyleCnt="0"/>
      <dgm:spPr/>
      <dgm:t>
        <a:bodyPr/>
        <a:lstStyle/>
        <a:p>
          <a:endParaRPr lang="en-US"/>
        </a:p>
      </dgm:t>
    </dgm:pt>
    <dgm:pt modelId="{D95D7FFD-9C95-3F42-B5B7-9FE852A8C8C0}" type="pres">
      <dgm:prSet presAssocID="{87A82E29-A508-7747-9915-AC18E12B776F}" presName="linNode" presStyleCnt="0"/>
      <dgm:spPr/>
      <dgm:t>
        <a:bodyPr/>
        <a:lstStyle/>
        <a:p>
          <a:endParaRPr lang="en-US"/>
        </a:p>
      </dgm:t>
    </dgm:pt>
    <dgm:pt modelId="{FB972AD1-29B5-234E-8D33-0CD4F8EA3FAF}" type="pres">
      <dgm:prSet presAssocID="{87A82E29-A508-7747-9915-AC18E12B776F}" presName="parentText" presStyleLbl="node1" presStyleIdx="1" presStyleCnt="5" custScaleX="99666" custScaleY="16254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C4C51-CD36-0449-99BB-25E45F104189}" type="pres">
      <dgm:prSet presAssocID="{87A82E29-A508-7747-9915-AC18E12B776F}" presName="descendantText" presStyleLbl="alignAccFollowNode1" presStyleIdx="1" presStyleCnt="3" custScaleX="107829" custScaleY="1718484" custLinFactNeighborX="99292" custLinFactNeighborY="-2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42A1A-8D56-344B-B43D-9F8C6A4ACE6B}" type="pres">
      <dgm:prSet presAssocID="{67C1EAAA-1838-014D-A2C9-7F78D85D9619}" presName="sp" presStyleCnt="0"/>
      <dgm:spPr/>
      <dgm:t>
        <a:bodyPr/>
        <a:lstStyle/>
        <a:p>
          <a:endParaRPr lang="en-US"/>
        </a:p>
      </dgm:t>
    </dgm:pt>
    <dgm:pt modelId="{32C9D1CD-7EB8-474F-9527-EB11C837810F}" type="pres">
      <dgm:prSet presAssocID="{8E99071C-6EA4-394E-8189-1217AE50DEED}" presName="linNode" presStyleCnt="0"/>
      <dgm:spPr/>
      <dgm:t>
        <a:bodyPr/>
        <a:lstStyle/>
        <a:p>
          <a:endParaRPr lang="en-US"/>
        </a:p>
      </dgm:t>
    </dgm:pt>
    <dgm:pt modelId="{C7C83704-5DB1-0146-AA65-D853EB7F2EE6}" type="pres">
      <dgm:prSet presAssocID="{8E99071C-6EA4-394E-8189-1217AE50DEED}" presName="parentText" presStyleLbl="node1" presStyleIdx="2" presStyleCnt="5" custScaleX="101275" custScaleY="16939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D73B1-67A0-4D48-95E9-C9BC1ADA5510}" type="pres">
      <dgm:prSet presAssocID="{8E99071C-6EA4-394E-8189-1217AE50DEED}" presName="descendantText" presStyleLbl="alignAccFollowNode1" presStyleIdx="2" presStyleCnt="3" custScaleX="105770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145F4-1ED1-B94F-9F88-19D3A42FA053}" type="pres">
      <dgm:prSet presAssocID="{854095D5-F33F-5141-8410-7368525EF145}" presName="sp" presStyleCnt="0"/>
      <dgm:spPr/>
      <dgm:t>
        <a:bodyPr/>
        <a:lstStyle/>
        <a:p>
          <a:endParaRPr lang="en-US"/>
        </a:p>
      </dgm:t>
    </dgm:pt>
    <dgm:pt modelId="{D916D232-DFFF-6148-A52D-0D0039D2F904}" type="pres">
      <dgm:prSet presAssocID="{9436E319-AB91-6944-A78C-52A1DDE011B1}" presName="linNode" presStyleCnt="0"/>
      <dgm:spPr/>
      <dgm:t>
        <a:bodyPr/>
        <a:lstStyle/>
        <a:p>
          <a:endParaRPr lang="en-US"/>
        </a:p>
      </dgm:t>
    </dgm:pt>
    <dgm:pt modelId="{0071BC5B-D355-C848-A713-AE1161307864}" type="pres">
      <dgm:prSet presAssocID="{9436E319-AB91-6944-A78C-52A1DDE011B1}" presName="parentText" presStyleLbl="node1" presStyleIdx="3" presStyleCnt="5" custScaleX="165560" custScaleY="19168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7104D-16AC-524B-AD94-62BF60240B42}" type="pres">
      <dgm:prSet presAssocID="{DBFCF534-B9D1-0143-9A1C-CCD318CC6073}" presName="sp" presStyleCnt="0"/>
      <dgm:spPr/>
      <dgm:t>
        <a:bodyPr/>
        <a:lstStyle/>
        <a:p>
          <a:endParaRPr lang="en-US"/>
        </a:p>
      </dgm:t>
    </dgm:pt>
    <dgm:pt modelId="{515F9849-0779-5942-9973-717C7C2D5563}" type="pres">
      <dgm:prSet presAssocID="{72E70260-53D6-704C-B7AB-598B117B5989}" presName="linNode" presStyleCnt="0"/>
      <dgm:spPr/>
      <dgm:t>
        <a:bodyPr/>
        <a:lstStyle/>
        <a:p>
          <a:endParaRPr lang="en-US"/>
        </a:p>
      </dgm:t>
    </dgm:pt>
    <dgm:pt modelId="{6EF3083F-F72B-EC44-8371-A5E7D027D15A}" type="pres">
      <dgm:prSet presAssocID="{72E70260-53D6-704C-B7AB-598B117B5989}" presName="parentText" presStyleLbl="node1" presStyleIdx="4" presStyleCnt="5" custScaleX="166306" custScaleY="15916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241425-DCB1-7B47-84F2-59BEF2AF1267}" type="presOf" srcId="{AFD9084A-B3EC-6847-8F5D-10C83AD7C739}" destId="{2356929F-4AA6-5041-8DD4-EC60FE2961E8}" srcOrd="0" destOrd="0" presId="urn:microsoft.com/office/officeart/2005/8/layout/vList5"/>
    <dgm:cxn modelId="{AF063393-0A0F-2144-85D8-1A55988D407D}" type="presOf" srcId="{B3EF7A14-0539-1741-A3CE-84F299D9322B}" destId="{979D73B1-67A0-4D48-95E9-C9BC1ADA5510}" srcOrd="0" destOrd="0" presId="urn:microsoft.com/office/officeart/2005/8/layout/vList5"/>
    <dgm:cxn modelId="{FD84F535-70A1-F546-ADED-6E93C353C139}" type="presOf" srcId="{87A82E29-A508-7747-9915-AC18E12B776F}" destId="{FB972AD1-29B5-234E-8D33-0CD4F8EA3FAF}" srcOrd="0" destOrd="0" presId="urn:microsoft.com/office/officeart/2005/8/layout/vList5"/>
    <dgm:cxn modelId="{A59A0828-9791-9B47-BB86-0A8BCD9A18E6}" type="presOf" srcId="{42886E4C-DF73-0647-9ED5-1E790B26D838}" destId="{5DBC4C51-CD36-0449-99BB-25E45F104189}" srcOrd="0" destOrd="0" presId="urn:microsoft.com/office/officeart/2005/8/layout/vList5"/>
    <dgm:cxn modelId="{425E16CD-5548-B94F-A782-12836F47D5AC}" srcId="{AFD9084A-B3EC-6847-8F5D-10C83AD7C739}" destId="{0BF7E79E-750C-934C-9859-BAF1198DB33E}" srcOrd="0" destOrd="0" parTransId="{6302343D-FC65-5345-AA63-71F03C92A168}" sibTransId="{26A5D987-D7A1-5D4B-A2FB-44C9E4C66FF2}"/>
    <dgm:cxn modelId="{8166B130-36CA-9845-B4D0-6937D3B825DE}" type="presOf" srcId="{0BF7E79E-750C-934C-9859-BAF1198DB33E}" destId="{ADC612A3-E86B-4B49-8254-FFBB43D9532C}" srcOrd="0" destOrd="0" presId="urn:microsoft.com/office/officeart/2005/8/layout/vList5"/>
    <dgm:cxn modelId="{873C5D8C-227F-A34E-9ECF-2E5A30D0CC25}" srcId="{AFD9084A-B3EC-6847-8F5D-10C83AD7C739}" destId="{72E70260-53D6-704C-B7AB-598B117B5989}" srcOrd="4" destOrd="0" parTransId="{3B0E2AB1-B477-B643-A043-A19BE551B153}" sibTransId="{86F7F14E-B8C5-E546-819F-38D24DBEBCED}"/>
    <dgm:cxn modelId="{48E02D03-0C06-DF47-B44D-EDE40DF79274}" type="presOf" srcId="{BD4C160E-7329-6648-9033-F4E12EDF538F}" destId="{5DBC4C51-CD36-0449-99BB-25E45F104189}" srcOrd="0" destOrd="1" presId="urn:microsoft.com/office/officeart/2005/8/layout/vList5"/>
    <dgm:cxn modelId="{D5902411-D491-324E-8D17-3AD78E724A1B}" type="presOf" srcId="{21E6A748-6C42-914A-970F-167E49769DD6}" destId="{1AA84803-0FF0-A647-A293-CD0236E94C3A}" srcOrd="0" destOrd="0" presId="urn:microsoft.com/office/officeart/2005/8/layout/vList5"/>
    <dgm:cxn modelId="{FC2C89C9-14F6-B64E-9AEC-4CB030BE1106}" srcId="{0BF7E79E-750C-934C-9859-BAF1198DB33E}" destId="{21E6A748-6C42-914A-970F-167E49769DD6}" srcOrd="0" destOrd="0" parTransId="{97034AD3-BC7A-E04D-B31D-9173F43AE704}" sibTransId="{89C54329-5CE0-2F4E-9C5A-504C9200537B}"/>
    <dgm:cxn modelId="{76A0054E-A78A-444C-8630-51077F19FE10}" srcId="{AFD9084A-B3EC-6847-8F5D-10C83AD7C739}" destId="{8E99071C-6EA4-394E-8189-1217AE50DEED}" srcOrd="2" destOrd="0" parTransId="{C0872E93-B83B-814D-9E29-7D25FA2240AF}" sibTransId="{854095D5-F33F-5141-8410-7368525EF145}"/>
    <dgm:cxn modelId="{0AE9F128-5558-8E4E-91FA-630F7704426B}" type="presOf" srcId="{8E99071C-6EA4-394E-8189-1217AE50DEED}" destId="{C7C83704-5DB1-0146-AA65-D853EB7F2EE6}" srcOrd="0" destOrd="0" presId="urn:microsoft.com/office/officeart/2005/8/layout/vList5"/>
    <dgm:cxn modelId="{B5E40389-3EC3-1F4C-8A64-75FA1388EF9A}" srcId="{AFD9084A-B3EC-6847-8F5D-10C83AD7C739}" destId="{9436E319-AB91-6944-A78C-52A1DDE011B1}" srcOrd="3" destOrd="0" parTransId="{B66D2196-0BED-0243-96FF-24B84D9B309C}" sibTransId="{DBFCF534-B9D1-0143-9A1C-CCD318CC6073}"/>
    <dgm:cxn modelId="{5A793BA9-38E2-E143-8EE5-3C4DDED0F9D6}" srcId="{8E99071C-6EA4-394E-8189-1217AE50DEED}" destId="{9DCE933F-B647-8E4D-95C2-3F381DFF61FD}" srcOrd="1" destOrd="0" parTransId="{43F21AE6-DDA3-CC4D-9012-27BA7CC68757}" sibTransId="{4A90C19D-54D5-C544-8918-8E43C06D0062}"/>
    <dgm:cxn modelId="{0327C1C6-9B2C-B741-A606-3B4618A5F0C3}" type="presOf" srcId="{72E70260-53D6-704C-B7AB-598B117B5989}" destId="{6EF3083F-F72B-EC44-8371-A5E7D027D15A}" srcOrd="0" destOrd="0" presId="urn:microsoft.com/office/officeart/2005/8/layout/vList5"/>
    <dgm:cxn modelId="{BA397513-B4A4-594C-AE66-C1A3996EDFC5}" srcId="{87A82E29-A508-7747-9915-AC18E12B776F}" destId="{BD4C160E-7329-6648-9033-F4E12EDF538F}" srcOrd="1" destOrd="0" parTransId="{D5B1D341-DD14-454F-8D5B-7F02A83971A4}" sibTransId="{042E7AEE-FEA5-7B4A-A944-067BC57F1429}"/>
    <dgm:cxn modelId="{3AC78AEC-331D-B845-8033-A18E888C5CB2}" type="presOf" srcId="{9DCE933F-B647-8E4D-95C2-3F381DFF61FD}" destId="{979D73B1-67A0-4D48-95E9-C9BC1ADA5510}" srcOrd="0" destOrd="1" presId="urn:microsoft.com/office/officeart/2005/8/layout/vList5"/>
    <dgm:cxn modelId="{099E95A0-C8DB-E946-B757-B06C65A901BC}" srcId="{8E99071C-6EA4-394E-8189-1217AE50DEED}" destId="{B3EF7A14-0539-1741-A3CE-84F299D9322B}" srcOrd="0" destOrd="0" parTransId="{D3B57B39-CF7D-194C-AC92-B6D69B8B761E}" sibTransId="{9BBB2B18-1466-6B48-AE8A-88A41F8ED892}"/>
    <dgm:cxn modelId="{E5E8DD31-327F-E348-80A9-4D0213A50D41}" srcId="{AFD9084A-B3EC-6847-8F5D-10C83AD7C739}" destId="{87A82E29-A508-7747-9915-AC18E12B776F}" srcOrd="1" destOrd="0" parTransId="{9B01AD44-FC85-254F-9D75-0C8A78DF6CF9}" sibTransId="{67C1EAAA-1838-014D-A2C9-7F78D85D9619}"/>
    <dgm:cxn modelId="{F432D23D-970A-A740-964E-67CA9591875F}" type="presOf" srcId="{9436E319-AB91-6944-A78C-52A1DDE011B1}" destId="{0071BC5B-D355-C848-A713-AE1161307864}" srcOrd="0" destOrd="0" presId="urn:microsoft.com/office/officeart/2005/8/layout/vList5"/>
    <dgm:cxn modelId="{463C57EA-DB4D-C448-8810-5842B6E7D73B}" srcId="{87A82E29-A508-7747-9915-AC18E12B776F}" destId="{42886E4C-DF73-0647-9ED5-1E790B26D838}" srcOrd="0" destOrd="0" parTransId="{3028C7A7-9676-B34F-92EB-8C2450EDAB82}" sibTransId="{D6A10DD0-E2D4-784C-820C-55F351F1F4BB}"/>
    <dgm:cxn modelId="{3F42790E-13E9-E647-93B7-CA9CC85FCAE3}" type="presParOf" srcId="{2356929F-4AA6-5041-8DD4-EC60FE2961E8}" destId="{94D7F0CE-62EE-1442-9DC5-9E37B6812190}" srcOrd="0" destOrd="0" presId="urn:microsoft.com/office/officeart/2005/8/layout/vList5"/>
    <dgm:cxn modelId="{49C3B3F7-F7E0-154F-B4D2-C58FD7A9D343}" type="presParOf" srcId="{94D7F0CE-62EE-1442-9DC5-9E37B6812190}" destId="{ADC612A3-E86B-4B49-8254-FFBB43D9532C}" srcOrd="0" destOrd="0" presId="urn:microsoft.com/office/officeart/2005/8/layout/vList5"/>
    <dgm:cxn modelId="{96FB41C7-53FD-B84E-8FEE-9EDCE7DF5F52}" type="presParOf" srcId="{94D7F0CE-62EE-1442-9DC5-9E37B6812190}" destId="{1AA84803-0FF0-A647-A293-CD0236E94C3A}" srcOrd="1" destOrd="0" presId="urn:microsoft.com/office/officeart/2005/8/layout/vList5"/>
    <dgm:cxn modelId="{246E3BF0-3910-B042-B78C-DC433617DE59}" type="presParOf" srcId="{2356929F-4AA6-5041-8DD4-EC60FE2961E8}" destId="{EE2DE395-598F-4D43-AC05-1EE49AF0D42D}" srcOrd="1" destOrd="0" presId="urn:microsoft.com/office/officeart/2005/8/layout/vList5"/>
    <dgm:cxn modelId="{610AEC6B-71EE-454E-8F87-2FCC2CE120E5}" type="presParOf" srcId="{2356929F-4AA6-5041-8DD4-EC60FE2961E8}" destId="{D95D7FFD-9C95-3F42-B5B7-9FE852A8C8C0}" srcOrd="2" destOrd="0" presId="urn:microsoft.com/office/officeart/2005/8/layout/vList5"/>
    <dgm:cxn modelId="{AB69EE98-1DBD-DE48-93FF-FFEF4F259503}" type="presParOf" srcId="{D95D7FFD-9C95-3F42-B5B7-9FE852A8C8C0}" destId="{FB972AD1-29B5-234E-8D33-0CD4F8EA3FAF}" srcOrd="0" destOrd="0" presId="urn:microsoft.com/office/officeart/2005/8/layout/vList5"/>
    <dgm:cxn modelId="{8836C4DA-A95C-3240-BC66-DCB4FFA43E8E}" type="presParOf" srcId="{D95D7FFD-9C95-3F42-B5B7-9FE852A8C8C0}" destId="{5DBC4C51-CD36-0449-99BB-25E45F104189}" srcOrd="1" destOrd="0" presId="urn:microsoft.com/office/officeart/2005/8/layout/vList5"/>
    <dgm:cxn modelId="{908EF4D8-969E-A542-8868-A397AE420530}" type="presParOf" srcId="{2356929F-4AA6-5041-8DD4-EC60FE2961E8}" destId="{08642A1A-8D56-344B-B43D-9F8C6A4ACE6B}" srcOrd="3" destOrd="0" presId="urn:microsoft.com/office/officeart/2005/8/layout/vList5"/>
    <dgm:cxn modelId="{60D7ED10-5E7C-5942-9FE9-82B9A065D1E5}" type="presParOf" srcId="{2356929F-4AA6-5041-8DD4-EC60FE2961E8}" destId="{32C9D1CD-7EB8-474F-9527-EB11C837810F}" srcOrd="4" destOrd="0" presId="urn:microsoft.com/office/officeart/2005/8/layout/vList5"/>
    <dgm:cxn modelId="{E60F2F7C-A929-3C40-96FB-B1098BF9C8ED}" type="presParOf" srcId="{32C9D1CD-7EB8-474F-9527-EB11C837810F}" destId="{C7C83704-5DB1-0146-AA65-D853EB7F2EE6}" srcOrd="0" destOrd="0" presId="urn:microsoft.com/office/officeart/2005/8/layout/vList5"/>
    <dgm:cxn modelId="{C489EFE1-BC54-6F4A-AA9E-1C4B404F75AA}" type="presParOf" srcId="{32C9D1CD-7EB8-474F-9527-EB11C837810F}" destId="{979D73B1-67A0-4D48-95E9-C9BC1ADA5510}" srcOrd="1" destOrd="0" presId="urn:microsoft.com/office/officeart/2005/8/layout/vList5"/>
    <dgm:cxn modelId="{2EFB872E-2849-684B-B3F7-BC48E8BF3F4D}" type="presParOf" srcId="{2356929F-4AA6-5041-8DD4-EC60FE2961E8}" destId="{8E9145F4-1ED1-B94F-9F88-19D3A42FA053}" srcOrd="5" destOrd="0" presId="urn:microsoft.com/office/officeart/2005/8/layout/vList5"/>
    <dgm:cxn modelId="{FB4C4A18-77BE-9F46-9DC5-84B6CC9B29FD}" type="presParOf" srcId="{2356929F-4AA6-5041-8DD4-EC60FE2961E8}" destId="{D916D232-DFFF-6148-A52D-0D0039D2F904}" srcOrd="6" destOrd="0" presId="urn:microsoft.com/office/officeart/2005/8/layout/vList5"/>
    <dgm:cxn modelId="{67536679-A78A-9E48-AB73-7CD9209AF118}" type="presParOf" srcId="{D916D232-DFFF-6148-A52D-0D0039D2F904}" destId="{0071BC5B-D355-C848-A713-AE1161307864}" srcOrd="0" destOrd="0" presId="urn:microsoft.com/office/officeart/2005/8/layout/vList5"/>
    <dgm:cxn modelId="{455A745A-D4F1-BB4E-84C5-2AF127200FA1}" type="presParOf" srcId="{2356929F-4AA6-5041-8DD4-EC60FE2961E8}" destId="{9D47104D-16AC-524B-AD94-62BF60240B42}" srcOrd="7" destOrd="0" presId="urn:microsoft.com/office/officeart/2005/8/layout/vList5"/>
    <dgm:cxn modelId="{72D5491B-54BC-9046-89CF-AD91E569E4F6}" type="presParOf" srcId="{2356929F-4AA6-5041-8DD4-EC60FE2961E8}" destId="{515F9849-0779-5942-9973-717C7C2D5563}" srcOrd="8" destOrd="0" presId="urn:microsoft.com/office/officeart/2005/8/layout/vList5"/>
    <dgm:cxn modelId="{52D8C893-CD91-2A4A-8533-49C9C5957FA5}" type="presParOf" srcId="{515F9849-0779-5942-9973-717C7C2D5563}" destId="{6EF3083F-F72B-EC44-8371-A5E7D027D15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919A6-8E68-2944-BC40-A10EEF040932}" type="doc">
      <dgm:prSet loTypeId="urn:microsoft.com/office/officeart/2005/8/layout/hProcess3" loCatId="" qsTypeId="urn:microsoft.com/office/officeart/2005/8/quickstyle/3D3" qsCatId="3D" csTypeId="urn:microsoft.com/office/officeart/2005/8/colors/accent1_4" csCatId="accent1" phldr="1"/>
      <dgm:spPr/>
    </dgm:pt>
    <dgm:pt modelId="{F8789344-66BD-3E4B-9BFA-038973BE881A}">
      <dgm:prSet phldrT="[Text]"/>
      <dgm:spPr/>
      <dgm:t>
        <a:bodyPr/>
        <a:lstStyle/>
        <a:p>
          <a:r>
            <a:rPr lang="en-US" dirty="0" smtClean="0"/>
            <a:t>Dual Enrollment</a:t>
          </a:r>
          <a:endParaRPr lang="en-US" dirty="0"/>
        </a:p>
      </dgm:t>
    </dgm:pt>
    <dgm:pt modelId="{230DFA3F-AD18-404F-98C4-D323163E9991}" type="parTrans" cxnId="{D7C50949-32D6-1A4D-8125-24A19C0D4ED8}">
      <dgm:prSet/>
      <dgm:spPr/>
      <dgm:t>
        <a:bodyPr/>
        <a:lstStyle/>
        <a:p>
          <a:endParaRPr lang="en-US"/>
        </a:p>
      </dgm:t>
    </dgm:pt>
    <dgm:pt modelId="{58EA5811-DC01-DD4A-A67F-05F03DADE98A}" type="sibTrans" cxnId="{D7C50949-32D6-1A4D-8125-24A19C0D4ED8}">
      <dgm:prSet/>
      <dgm:spPr/>
      <dgm:t>
        <a:bodyPr/>
        <a:lstStyle/>
        <a:p>
          <a:endParaRPr lang="en-US"/>
        </a:p>
      </dgm:t>
    </dgm:pt>
    <dgm:pt modelId="{00F47D5E-6BD1-A841-A31F-EC8B555428BC}" type="pres">
      <dgm:prSet presAssocID="{6F8919A6-8E68-2944-BC40-A10EEF040932}" presName="Name0" presStyleCnt="0">
        <dgm:presLayoutVars>
          <dgm:dir/>
          <dgm:animLvl val="lvl"/>
          <dgm:resizeHandles val="exact"/>
        </dgm:presLayoutVars>
      </dgm:prSet>
      <dgm:spPr/>
    </dgm:pt>
    <dgm:pt modelId="{A17AB653-8AA3-044D-AFAC-EA5683DFC8A7}" type="pres">
      <dgm:prSet presAssocID="{6F8919A6-8E68-2944-BC40-A10EEF040932}" presName="dummy" presStyleCnt="0"/>
      <dgm:spPr/>
    </dgm:pt>
    <dgm:pt modelId="{9C7F5114-B91F-B845-8619-C716FEC28475}" type="pres">
      <dgm:prSet presAssocID="{6F8919A6-8E68-2944-BC40-A10EEF040932}" presName="linH" presStyleCnt="0"/>
      <dgm:spPr/>
    </dgm:pt>
    <dgm:pt modelId="{132A01E9-AEB7-BD4B-8382-8A13F197972D}" type="pres">
      <dgm:prSet presAssocID="{6F8919A6-8E68-2944-BC40-A10EEF040932}" presName="padding1" presStyleCnt="0"/>
      <dgm:spPr/>
    </dgm:pt>
    <dgm:pt modelId="{3DF8E35C-ECB5-1C4D-8EA6-384C728EDB08}" type="pres">
      <dgm:prSet presAssocID="{F8789344-66BD-3E4B-9BFA-038973BE881A}" presName="linV" presStyleCnt="0"/>
      <dgm:spPr/>
    </dgm:pt>
    <dgm:pt modelId="{17A3ABD6-A2C0-2741-B18E-379FD21E720E}" type="pres">
      <dgm:prSet presAssocID="{F8789344-66BD-3E4B-9BFA-038973BE881A}" presName="spVertical1" presStyleCnt="0"/>
      <dgm:spPr/>
    </dgm:pt>
    <dgm:pt modelId="{FBE69C4A-E3CB-4C4E-AA02-2032F0F5BAC3}" type="pres">
      <dgm:prSet presAssocID="{F8789344-66BD-3E4B-9BFA-038973BE881A}" presName="parTx" presStyleLbl="revTx" presStyleIdx="0" presStyleCnt="1" custScaleX="4149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480A7-C8D9-394F-B950-6FE202A68848}" type="pres">
      <dgm:prSet presAssocID="{F8789344-66BD-3E4B-9BFA-038973BE881A}" presName="spVertical2" presStyleCnt="0"/>
      <dgm:spPr/>
    </dgm:pt>
    <dgm:pt modelId="{BEE86EF3-27F2-0241-A50B-E94D5C39FC48}" type="pres">
      <dgm:prSet presAssocID="{F8789344-66BD-3E4B-9BFA-038973BE881A}" presName="spVertical3" presStyleCnt="0"/>
      <dgm:spPr/>
    </dgm:pt>
    <dgm:pt modelId="{9CB51CE0-1F2F-BE4F-97AD-696EDDF88704}" type="pres">
      <dgm:prSet presAssocID="{6F8919A6-8E68-2944-BC40-A10EEF040932}" presName="padding2" presStyleCnt="0"/>
      <dgm:spPr/>
    </dgm:pt>
    <dgm:pt modelId="{0FE3FD6B-B109-B64F-BDA5-30376C4FC636}" type="pres">
      <dgm:prSet presAssocID="{6F8919A6-8E68-2944-BC40-A10EEF040932}" presName="negArrow" presStyleCnt="0"/>
      <dgm:spPr/>
    </dgm:pt>
    <dgm:pt modelId="{760D2954-6963-3F4E-A222-7B9774930F56}" type="pres">
      <dgm:prSet presAssocID="{6F8919A6-8E68-2944-BC40-A10EEF040932}" presName="backgroundArrow" presStyleLbl="node1" presStyleIdx="0" presStyleCnt="1"/>
      <dgm:spPr/>
    </dgm:pt>
  </dgm:ptLst>
  <dgm:cxnLst>
    <dgm:cxn modelId="{D7C50949-32D6-1A4D-8125-24A19C0D4ED8}" srcId="{6F8919A6-8E68-2944-BC40-A10EEF040932}" destId="{F8789344-66BD-3E4B-9BFA-038973BE881A}" srcOrd="0" destOrd="0" parTransId="{230DFA3F-AD18-404F-98C4-D323163E9991}" sibTransId="{58EA5811-DC01-DD4A-A67F-05F03DADE98A}"/>
    <dgm:cxn modelId="{574B9888-83D6-A54D-876A-51BDA5E6F659}" type="presOf" srcId="{F8789344-66BD-3E4B-9BFA-038973BE881A}" destId="{FBE69C4A-E3CB-4C4E-AA02-2032F0F5BAC3}" srcOrd="0" destOrd="0" presId="urn:microsoft.com/office/officeart/2005/8/layout/hProcess3"/>
    <dgm:cxn modelId="{9E985597-76E3-FD4A-B829-2B21703057EE}" type="presOf" srcId="{6F8919A6-8E68-2944-BC40-A10EEF040932}" destId="{00F47D5E-6BD1-A841-A31F-EC8B555428BC}" srcOrd="0" destOrd="0" presId="urn:microsoft.com/office/officeart/2005/8/layout/hProcess3"/>
    <dgm:cxn modelId="{275CC8CC-B4CD-4442-B161-37006566856F}" type="presParOf" srcId="{00F47D5E-6BD1-A841-A31F-EC8B555428BC}" destId="{A17AB653-8AA3-044D-AFAC-EA5683DFC8A7}" srcOrd="0" destOrd="0" presId="urn:microsoft.com/office/officeart/2005/8/layout/hProcess3"/>
    <dgm:cxn modelId="{E7D55BF8-05A0-1141-AFBB-720DF417A4C2}" type="presParOf" srcId="{00F47D5E-6BD1-A841-A31F-EC8B555428BC}" destId="{9C7F5114-B91F-B845-8619-C716FEC28475}" srcOrd="1" destOrd="0" presId="urn:microsoft.com/office/officeart/2005/8/layout/hProcess3"/>
    <dgm:cxn modelId="{CF5BAA21-1A95-614F-8A38-9FA8E3D63717}" type="presParOf" srcId="{9C7F5114-B91F-B845-8619-C716FEC28475}" destId="{132A01E9-AEB7-BD4B-8382-8A13F197972D}" srcOrd="0" destOrd="0" presId="urn:microsoft.com/office/officeart/2005/8/layout/hProcess3"/>
    <dgm:cxn modelId="{58FD38D5-5FB1-8641-8564-FB14CC962598}" type="presParOf" srcId="{9C7F5114-B91F-B845-8619-C716FEC28475}" destId="{3DF8E35C-ECB5-1C4D-8EA6-384C728EDB08}" srcOrd="1" destOrd="0" presId="urn:microsoft.com/office/officeart/2005/8/layout/hProcess3"/>
    <dgm:cxn modelId="{06BBE308-02F1-3A49-9E8D-09DDE5F1FA40}" type="presParOf" srcId="{3DF8E35C-ECB5-1C4D-8EA6-384C728EDB08}" destId="{17A3ABD6-A2C0-2741-B18E-379FD21E720E}" srcOrd="0" destOrd="0" presId="urn:microsoft.com/office/officeart/2005/8/layout/hProcess3"/>
    <dgm:cxn modelId="{FBEC6B0E-9247-8144-999F-3E20C7AF049F}" type="presParOf" srcId="{3DF8E35C-ECB5-1C4D-8EA6-384C728EDB08}" destId="{FBE69C4A-E3CB-4C4E-AA02-2032F0F5BAC3}" srcOrd="1" destOrd="0" presId="urn:microsoft.com/office/officeart/2005/8/layout/hProcess3"/>
    <dgm:cxn modelId="{BE9E4B7C-87F4-8340-9AFE-1D8E335B2F1E}" type="presParOf" srcId="{3DF8E35C-ECB5-1C4D-8EA6-384C728EDB08}" destId="{DFF480A7-C8D9-394F-B950-6FE202A68848}" srcOrd="2" destOrd="0" presId="urn:microsoft.com/office/officeart/2005/8/layout/hProcess3"/>
    <dgm:cxn modelId="{588758F6-96F1-534F-8645-65A1BEA43D7E}" type="presParOf" srcId="{3DF8E35C-ECB5-1C4D-8EA6-384C728EDB08}" destId="{BEE86EF3-27F2-0241-A50B-E94D5C39FC48}" srcOrd="3" destOrd="0" presId="urn:microsoft.com/office/officeart/2005/8/layout/hProcess3"/>
    <dgm:cxn modelId="{42464AA1-630B-484D-A1F7-C627C2F4AA6A}" type="presParOf" srcId="{9C7F5114-B91F-B845-8619-C716FEC28475}" destId="{9CB51CE0-1F2F-BE4F-97AD-696EDDF88704}" srcOrd="2" destOrd="0" presId="urn:microsoft.com/office/officeart/2005/8/layout/hProcess3"/>
    <dgm:cxn modelId="{6761EFB8-978E-1D4F-8E32-F39743EDF6D9}" type="presParOf" srcId="{9C7F5114-B91F-B845-8619-C716FEC28475}" destId="{0FE3FD6B-B109-B64F-BDA5-30376C4FC636}" srcOrd="3" destOrd="0" presId="urn:microsoft.com/office/officeart/2005/8/layout/hProcess3"/>
    <dgm:cxn modelId="{8C652AB2-053B-C24D-9055-6DF6E432E0CC}" type="presParOf" srcId="{9C7F5114-B91F-B845-8619-C716FEC28475}" destId="{760D2954-6963-3F4E-A222-7B9774930F5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84803-0FF0-A647-A293-CD0236E94C3A}">
      <dsp:nvSpPr>
        <dsp:cNvPr id="0" name=""/>
        <dsp:cNvSpPr/>
      </dsp:nvSpPr>
      <dsp:spPr>
        <a:xfrm rot="5400000">
          <a:off x="5086572" y="-2256688"/>
          <a:ext cx="780892" cy="54374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Advanced Composition</a:t>
          </a:r>
          <a:endParaRPr lang="en-US" sz="2000" kern="1200" dirty="0"/>
        </a:p>
      </dsp:txBody>
      <dsp:txXfrm rot="-5400000">
        <a:off x="2758305" y="109699"/>
        <a:ext cx="5399307" cy="704652"/>
      </dsp:txXfrm>
    </dsp:sp>
    <dsp:sp modelId="{ADC612A3-E86B-4B49-8254-FFBB43D9532C}">
      <dsp:nvSpPr>
        <dsp:cNvPr id="0" name=""/>
        <dsp:cNvSpPr/>
      </dsp:nvSpPr>
      <dsp:spPr>
        <a:xfrm>
          <a:off x="327" y="1868"/>
          <a:ext cx="2757650" cy="932062"/>
        </a:xfrm>
        <a:prstGeom prst="roundRect">
          <a:avLst/>
        </a:prstGeom>
        <a:solidFill>
          <a:schemeClr val="accent6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English</a:t>
          </a:r>
          <a:endParaRPr lang="en-US" sz="3200" b="1" kern="1200" dirty="0"/>
        </a:p>
      </dsp:txBody>
      <dsp:txXfrm>
        <a:off x="45827" y="47368"/>
        <a:ext cx="2666650" cy="841062"/>
      </dsp:txXfrm>
    </dsp:sp>
    <dsp:sp modelId="{5DBC4C51-CD36-0449-99BB-25E45F104189}">
      <dsp:nvSpPr>
        <dsp:cNvPr id="0" name=""/>
        <dsp:cNvSpPr/>
      </dsp:nvSpPr>
      <dsp:spPr>
        <a:xfrm rot="5400000">
          <a:off x="5100380" y="-1286879"/>
          <a:ext cx="799902" cy="53907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Algebra                     * Statistics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PreCalculus</a:t>
          </a:r>
          <a:r>
            <a:rPr lang="en-US" sz="2000" kern="1200" dirty="0" smtClean="0"/>
            <a:t>               * Calculus</a:t>
          </a:r>
          <a:endParaRPr lang="en-US" sz="2000" kern="1200" dirty="0"/>
        </a:p>
      </dsp:txBody>
      <dsp:txXfrm rot="-5400000">
        <a:off x="2804932" y="1047617"/>
        <a:ext cx="5351751" cy="721806"/>
      </dsp:txXfrm>
    </dsp:sp>
    <dsp:sp modelId="{FB972AD1-29B5-234E-8D33-0CD4F8EA3FAF}">
      <dsp:nvSpPr>
        <dsp:cNvPr id="0" name=""/>
        <dsp:cNvSpPr/>
      </dsp:nvSpPr>
      <dsp:spPr>
        <a:xfrm>
          <a:off x="327" y="936840"/>
          <a:ext cx="2802767" cy="945740"/>
        </a:xfrm>
        <a:prstGeom prst="roundRect">
          <a:avLst/>
        </a:prstGeom>
        <a:solidFill>
          <a:schemeClr val="accent6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Math</a:t>
          </a:r>
          <a:endParaRPr lang="en-US" sz="3200" b="1" kern="1200" dirty="0"/>
        </a:p>
      </dsp:txBody>
      <dsp:txXfrm>
        <a:off x="46494" y="983007"/>
        <a:ext cx="2710433" cy="853406"/>
      </dsp:txXfrm>
    </dsp:sp>
    <dsp:sp modelId="{979D73B1-67A0-4D48-95E9-C9BC1ADA5510}">
      <dsp:nvSpPr>
        <dsp:cNvPr id="0" name=""/>
        <dsp:cNvSpPr/>
      </dsp:nvSpPr>
      <dsp:spPr>
        <a:xfrm rot="5400000">
          <a:off x="5066192" y="-284591"/>
          <a:ext cx="930940" cy="53257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Environmental </a:t>
          </a:r>
          <a:r>
            <a:rPr lang="en-US" sz="2000" kern="1200" dirty="0" err="1" smtClean="0"/>
            <a:t>Sci</a:t>
          </a:r>
          <a:r>
            <a:rPr lang="en-US" sz="2000" kern="1200" dirty="0" smtClean="0"/>
            <a:t>    * Forensics</a:t>
          </a:r>
          <a:endParaRPr lang="en-US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Human Anatomy     </a:t>
          </a:r>
          <a:endParaRPr lang="en-US" sz="1600" kern="1200" dirty="0"/>
        </a:p>
      </dsp:txBody>
      <dsp:txXfrm rot="-5400000">
        <a:off x="2868770" y="1958276"/>
        <a:ext cx="5280341" cy="840050"/>
      </dsp:txXfrm>
    </dsp:sp>
    <dsp:sp modelId="{C7C83704-5DB1-0146-AA65-D853EB7F2EE6}">
      <dsp:nvSpPr>
        <dsp:cNvPr id="0" name=""/>
        <dsp:cNvSpPr/>
      </dsp:nvSpPr>
      <dsp:spPr>
        <a:xfrm>
          <a:off x="327" y="1885489"/>
          <a:ext cx="2868441" cy="985624"/>
        </a:xfrm>
        <a:prstGeom prst="roundRect">
          <a:avLst/>
        </a:prstGeom>
        <a:solidFill>
          <a:schemeClr val="accent6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Science</a:t>
          </a:r>
          <a:endParaRPr lang="en-US" sz="3200" b="1" kern="1200" dirty="0"/>
        </a:p>
      </dsp:txBody>
      <dsp:txXfrm>
        <a:off x="48441" y="1933603"/>
        <a:ext cx="2772213" cy="889396"/>
      </dsp:txXfrm>
    </dsp:sp>
    <dsp:sp modelId="{0071BC5B-D355-C848-A713-AE1161307864}">
      <dsp:nvSpPr>
        <dsp:cNvPr id="0" name=""/>
        <dsp:cNvSpPr/>
      </dsp:nvSpPr>
      <dsp:spPr>
        <a:xfrm>
          <a:off x="327" y="2874023"/>
          <a:ext cx="4880017" cy="1115267"/>
        </a:xfrm>
        <a:prstGeom prst="roundRect">
          <a:avLst/>
        </a:prstGeom>
        <a:solidFill>
          <a:schemeClr val="accent6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American Government</a:t>
          </a:r>
          <a:endParaRPr lang="en-US" sz="3200" b="1" kern="1200" dirty="0"/>
        </a:p>
      </dsp:txBody>
      <dsp:txXfrm>
        <a:off x="54770" y="2928466"/>
        <a:ext cx="4771131" cy="1006381"/>
      </dsp:txXfrm>
    </dsp:sp>
    <dsp:sp modelId="{6EF3083F-F72B-EC44-8371-A5E7D027D15A}">
      <dsp:nvSpPr>
        <dsp:cNvPr id="0" name=""/>
        <dsp:cNvSpPr/>
      </dsp:nvSpPr>
      <dsp:spPr>
        <a:xfrm>
          <a:off x="327" y="3992200"/>
          <a:ext cx="4902006" cy="926099"/>
        </a:xfrm>
        <a:prstGeom prst="roundRect">
          <a:avLst/>
        </a:prstGeom>
        <a:solidFill>
          <a:schemeClr val="accent6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Economics</a:t>
          </a:r>
          <a:endParaRPr lang="en-US" sz="3200" b="1" kern="1200" dirty="0"/>
        </a:p>
      </dsp:txBody>
      <dsp:txXfrm>
        <a:off x="45535" y="4037408"/>
        <a:ext cx="4811590" cy="835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D2954-6963-3F4E-A222-7B9774930F56}">
      <dsp:nvSpPr>
        <dsp:cNvPr id="0" name=""/>
        <dsp:cNvSpPr/>
      </dsp:nvSpPr>
      <dsp:spPr>
        <a:xfrm>
          <a:off x="0" y="357647"/>
          <a:ext cx="2404532" cy="1440000"/>
        </a:xfrm>
        <a:prstGeom prst="rightArrow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E69C4A-E3CB-4C4E-AA02-2032F0F5BAC3}">
      <dsp:nvSpPr>
        <dsp:cNvPr id="0" name=""/>
        <dsp:cNvSpPr/>
      </dsp:nvSpPr>
      <dsp:spPr>
        <a:xfrm>
          <a:off x="193190" y="717647"/>
          <a:ext cx="1970888" cy="7200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Dual Enrollment</a:t>
          </a:r>
          <a:endParaRPr lang="en-US" sz="2000" kern="1200" dirty="0"/>
        </a:p>
      </dsp:txBody>
      <dsp:txXfrm>
        <a:off x="193190" y="717647"/>
        <a:ext cx="197088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99DEF-032A-F14C-8F98-9D5CA03D6226}" type="datetimeFigureOut">
              <a:rPr lang="en-US" smtClean="0"/>
              <a:t>12/3/18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4BDF0-D9D9-7441-AD7E-791C3E80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1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December 3,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December 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college411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sfc.org/secure/dsp_accel_course_listings.cf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college411.org" TargetMode="External"/><Relationship Id="rId3" Type="http://schemas.openxmlformats.org/officeDocument/2006/relationships/hyperlink" Target="http://www.GAfutures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9813" y="2268209"/>
            <a:ext cx="3313355" cy="236256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Dual Enrollment</a:t>
            </a: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630769"/>
            <a:ext cx="3309803" cy="2024031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D77C01"/>
              </a:solidFill>
            </a:endParaRPr>
          </a:p>
          <a:p>
            <a:endParaRPr lang="en-US" dirty="0" smtClean="0">
              <a:solidFill>
                <a:srgbClr val="D77C0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7867" y="157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2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3466" y="338666"/>
            <a:ext cx="8026401" cy="10668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If accepted to</a:t>
            </a:r>
            <a:br>
              <a:rPr lang="en-US" b="1" dirty="0" smtClean="0"/>
            </a:br>
            <a:r>
              <a:rPr lang="en-US" b="1" dirty="0" smtClean="0"/>
              <a:t>the DE program: </a:t>
            </a:r>
            <a:r>
              <a:rPr lang="en-US" sz="2200" b="1" dirty="0" smtClean="0"/>
              <a:t>(a letter from the college)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5468" y="1591734"/>
            <a:ext cx="8534399" cy="5096934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20000"/>
              </a:lnSpc>
            </a:pPr>
            <a:r>
              <a:rPr lang="en-US" sz="2000" b="1" dirty="0" smtClean="0"/>
              <a:t>STEP 4:</a:t>
            </a:r>
            <a:r>
              <a:rPr lang="en-US" sz="2000" dirty="0" smtClean="0"/>
              <a:t> Set </a:t>
            </a:r>
            <a:r>
              <a:rPr lang="en-US" sz="2000" dirty="0"/>
              <a:t>up meeting with College </a:t>
            </a:r>
            <a:r>
              <a:rPr lang="en-US" sz="2000" dirty="0" smtClean="0"/>
              <a:t>Admissions Advisor to discuss paperwork and register for class.</a:t>
            </a:r>
          </a:p>
          <a:p>
            <a:pPr lvl="2"/>
            <a:r>
              <a:rPr lang="en-US" dirty="0" smtClean="0">
                <a:solidFill>
                  <a:srgbClr val="D77C01"/>
                </a:solidFill>
              </a:rPr>
              <a:t>If schedule questions, email BHS counselor to see when BHS courses are offered. </a:t>
            </a:r>
            <a:endParaRPr lang="en-US" dirty="0">
              <a:solidFill>
                <a:srgbClr val="D77C01"/>
              </a:solidFill>
            </a:endParaRPr>
          </a:p>
          <a:p>
            <a:pPr lvl="1"/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en-US" sz="2000" b="1" dirty="0" smtClean="0"/>
              <a:t>STEP 5: </a:t>
            </a:r>
            <a:r>
              <a:rPr lang="en-US" sz="2000" dirty="0" smtClean="0"/>
              <a:t>Complete the </a:t>
            </a:r>
            <a:r>
              <a:rPr lang="en-US" sz="2000" u="sng" dirty="0" smtClean="0"/>
              <a:t>online</a:t>
            </a:r>
            <a:r>
              <a:rPr lang="en-US" sz="2000" dirty="0" smtClean="0"/>
              <a:t> DE Application to apply for the payment of the program</a:t>
            </a:r>
          </a:p>
          <a:p>
            <a:pPr lvl="2"/>
            <a:r>
              <a:rPr lang="en-US" dirty="0" smtClean="0">
                <a:solidFill>
                  <a:srgbClr val="D77C01"/>
                </a:solidFill>
              </a:rPr>
              <a:t>Must be completed </a:t>
            </a:r>
            <a:r>
              <a:rPr lang="en-US" b="1" dirty="0" smtClean="0">
                <a:solidFill>
                  <a:srgbClr val="D77C01"/>
                </a:solidFill>
              </a:rPr>
              <a:t>EVERY SEMESTER</a:t>
            </a:r>
          </a:p>
          <a:p>
            <a:pPr lvl="2"/>
            <a:r>
              <a:rPr lang="en-US" dirty="0" smtClean="0">
                <a:solidFill>
                  <a:srgbClr val="D77C01"/>
                </a:solidFill>
              </a:rPr>
              <a:t>Located on </a:t>
            </a:r>
            <a:r>
              <a:rPr lang="en-US" dirty="0" err="1" smtClean="0">
                <a:solidFill>
                  <a:srgbClr val="D77C01"/>
                </a:solidFill>
              </a:rPr>
              <a:t>GAFutures</a:t>
            </a:r>
            <a:r>
              <a:rPr lang="en-US" dirty="0" smtClean="0">
                <a:solidFill>
                  <a:srgbClr val="D77C01"/>
                </a:solidFill>
              </a:rPr>
              <a:t> – Dual Enrollment</a:t>
            </a:r>
            <a:endParaRPr lang="en-US" dirty="0">
              <a:solidFill>
                <a:srgbClr val="D77C01"/>
              </a:solidFill>
            </a:endParaRPr>
          </a:p>
          <a:p>
            <a:pPr lvl="2"/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sz="2000" b="1" dirty="0" smtClean="0"/>
              <a:t>STEP </a:t>
            </a:r>
            <a:r>
              <a:rPr lang="en-US" sz="2000" b="1" dirty="0"/>
              <a:t>6</a:t>
            </a:r>
            <a:r>
              <a:rPr lang="en-US" sz="2000" b="1" dirty="0" smtClean="0"/>
              <a:t>: </a:t>
            </a:r>
            <a:r>
              <a:rPr lang="en-US" sz="2000" dirty="0" smtClean="0"/>
              <a:t>Give a copy of your college schedule to BHS counselor  </a:t>
            </a:r>
            <a:r>
              <a:rPr lang="en-US" sz="2000" dirty="0" smtClean="0">
                <a:solidFill>
                  <a:schemeClr val="tx1"/>
                </a:solidFill>
              </a:rPr>
              <a:t>(ASAP – preferably before each semester begins)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D77C01"/>
                </a:solidFill>
              </a:rPr>
              <a:t>Must be completed</a:t>
            </a:r>
            <a:r>
              <a:rPr lang="en-US" b="1" dirty="0">
                <a:solidFill>
                  <a:srgbClr val="D77C01"/>
                </a:solidFill>
              </a:rPr>
              <a:t> EVERY </a:t>
            </a:r>
            <a:r>
              <a:rPr lang="en-US" b="1" dirty="0" smtClean="0">
                <a:solidFill>
                  <a:srgbClr val="D77C01"/>
                </a:solidFill>
              </a:rPr>
              <a:t>SEMESTER</a:t>
            </a:r>
            <a:endParaRPr lang="en-US" u="sng" dirty="0" smtClean="0">
              <a:solidFill>
                <a:schemeClr val="accent1"/>
              </a:solidFill>
            </a:endParaRPr>
          </a:p>
          <a:p>
            <a:pPr marL="365760" lvl="1" indent="0" algn="ctr">
              <a:buNone/>
            </a:pPr>
            <a:r>
              <a:rPr lang="en-US" sz="2000" b="1" u="sng" dirty="0" smtClean="0">
                <a:solidFill>
                  <a:schemeClr val="accent1"/>
                </a:solidFill>
              </a:rPr>
              <a:t>RESOURCES:</a:t>
            </a:r>
            <a:r>
              <a:rPr lang="en-US" sz="2000" b="1" dirty="0" smtClean="0">
                <a:solidFill>
                  <a:schemeClr val="accent1"/>
                </a:solidFill>
              </a:rPr>
              <a:t>        	</a:t>
            </a:r>
          </a:p>
          <a:p>
            <a:pPr marL="365760" lvl="1" indent="0" algn="ctr">
              <a:buNone/>
            </a:pPr>
            <a:r>
              <a:rPr lang="en-US" sz="2000" b="1" dirty="0" smtClean="0">
                <a:solidFill>
                  <a:schemeClr val="accent1"/>
                </a:solidFill>
                <a:hlinkClick r:id="rId2"/>
              </a:rPr>
              <a:t>www.GAFutures.org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365760" lvl="1" indent="0" algn="ctr">
              <a:buNone/>
            </a:pPr>
            <a:endParaRPr lang="en-US" b="1" dirty="0">
              <a:solidFill>
                <a:srgbClr val="D77C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9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3" y="333398"/>
            <a:ext cx="6815168" cy="750335"/>
          </a:xfrm>
        </p:spPr>
        <p:txBody>
          <a:bodyPr/>
          <a:lstStyle/>
          <a:p>
            <a:r>
              <a:rPr lang="en-US" b="1" dirty="0" smtClean="0"/>
              <a:t>Courses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299402"/>
            <a:ext cx="8144932" cy="5367867"/>
          </a:xfrm>
        </p:spPr>
        <p:txBody>
          <a:bodyPr>
            <a:noAutofit/>
          </a:bodyPr>
          <a:lstStyle/>
          <a:p>
            <a:r>
              <a:rPr lang="en-US" dirty="0" smtClean="0"/>
              <a:t>Students are required to take classes on the Approved </a:t>
            </a:r>
            <a:r>
              <a:rPr lang="en-US" dirty="0"/>
              <a:t>dual course </a:t>
            </a:r>
            <a:r>
              <a:rPr lang="en-US" dirty="0" smtClean="0"/>
              <a:t>list from GADOE:</a:t>
            </a:r>
          </a:p>
          <a:p>
            <a:pPr marL="365760" lvl="1" indent="0">
              <a:buNone/>
            </a:pPr>
            <a:r>
              <a:rPr lang="en-US" sz="2400" dirty="0" smtClean="0">
                <a:hlinkClick r:id="rId2"/>
              </a:rPr>
              <a:t>www.gsfc.org/secure/dsp_accel_course_listings.cfm</a:t>
            </a:r>
            <a:r>
              <a:rPr lang="en-US" sz="2400" dirty="0" smtClean="0"/>
              <a:t> </a:t>
            </a:r>
          </a:p>
          <a:p>
            <a:pPr lvl="1"/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232400" y="663826"/>
            <a:ext cx="3556000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80000" y="6011333"/>
            <a:ext cx="3318933" cy="84666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Cont. on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8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931334"/>
            <a:ext cx="8144933" cy="4901296"/>
          </a:xfrm>
        </p:spPr>
        <p:txBody>
          <a:bodyPr>
            <a:normAutofit/>
          </a:bodyPr>
          <a:lstStyle/>
          <a:p>
            <a:r>
              <a:rPr lang="en-US" dirty="0"/>
              <a:t>Full Time College Status </a:t>
            </a:r>
            <a:r>
              <a:rPr lang="en-US" dirty="0" err="1"/>
              <a:t>vs</a:t>
            </a:r>
            <a:r>
              <a:rPr lang="en-US" dirty="0"/>
              <a:t> Part Time College Status</a:t>
            </a:r>
          </a:p>
          <a:p>
            <a:pPr lvl="1"/>
            <a:r>
              <a:rPr lang="en-US" sz="1800" dirty="0">
                <a:solidFill>
                  <a:srgbClr val="D77C01"/>
                </a:solidFill>
              </a:rPr>
              <a:t>Part time status is a minimum of 6 classes between BHS &amp; college.</a:t>
            </a:r>
            <a:endParaRPr lang="en-US" sz="1600" dirty="0">
              <a:solidFill>
                <a:srgbClr val="D77C01"/>
              </a:solidFill>
            </a:endParaRPr>
          </a:p>
          <a:p>
            <a:pPr lvl="1"/>
            <a:r>
              <a:rPr lang="en-US" sz="1800" dirty="0">
                <a:solidFill>
                  <a:srgbClr val="D77C01"/>
                </a:solidFill>
              </a:rPr>
              <a:t>Full time status is a minimum of 12 course hours and a maximum of 15 hours all taken on the college campus</a:t>
            </a:r>
            <a:r>
              <a:rPr lang="en-US" sz="1800" dirty="0" smtClean="0">
                <a:solidFill>
                  <a:srgbClr val="D77C01"/>
                </a:solidFill>
              </a:rPr>
              <a:t>.</a:t>
            </a:r>
          </a:p>
          <a:p>
            <a:pPr marL="365760" lvl="1" indent="0">
              <a:buNone/>
            </a:pPr>
            <a:endParaRPr lang="en-US" sz="1800" dirty="0">
              <a:solidFill>
                <a:srgbClr val="D77C01"/>
              </a:solidFill>
            </a:endParaRPr>
          </a:p>
          <a:p>
            <a:r>
              <a:rPr lang="en-US" dirty="0"/>
              <a:t>A 3 </a:t>
            </a:r>
            <a:r>
              <a:rPr lang="en-US" dirty="0" err="1"/>
              <a:t>hr</a:t>
            </a:r>
            <a:r>
              <a:rPr lang="en-US" dirty="0"/>
              <a:t> college course </a:t>
            </a:r>
            <a:r>
              <a:rPr lang="en-US" sz="2000" dirty="0"/>
              <a:t>(1 </a:t>
            </a:r>
            <a:r>
              <a:rPr lang="en-US" sz="2000" dirty="0" err="1"/>
              <a:t>sem</a:t>
            </a:r>
            <a:r>
              <a:rPr lang="en-US" sz="2000" dirty="0"/>
              <a:t>) </a:t>
            </a:r>
            <a:r>
              <a:rPr lang="en-US" dirty="0"/>
              <a:t>= 1 credit </a:t>
            </a:r>
            <a:r>
              <a:rPr lang="en-US" dirty="0" smtClean="0"/>
              <a:t>@ </a:t>
            </a:r>
            <a:r>
              <a:rPr lang="en-US" dirty="0"/>
              <a:t>BHS </a:t>
            </a:r>
            <a:r>
              <a:rPr lang="en-US" sz="2000" dirty="0"/>
              <a:t>(2 </a:t>
            </a:r>
            <a:r>
              <a:rPr lang="en-US" sz="2000" dirty="0" err="1"/>
              <a:t>sem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>
                <a:solidFill>
                  <a:srgbClr val="D77C01"/>
                </a:solidFill>
              </a:rPr>
              <a:t>ex: student is required to take only 1 </a:t>
            </a:r>
            <a:r>
              <a:rPr lang="en-US" sz="1800" dirty="0" err="1" smtClean="0">
                <a:solidFill>
                  <a:srgbClr val="D77C01"/>
                </a:solidFill>
              </a:rPr>
              <a:t>sem</a:t>
            </a:r>
            <a:r>
              <a:rPr lang="en-US" sz="1800" dirty="0" smtClean="0">
                <a:solidFill>
                  <a:srgbClr val="D77C01"/>
                </a:solidFill>
              </a:rPr>
              <a:t> of English at the college to equal 2 </a:t>
            </a:r>
            <a:r>
              <a:rPr lang="en-US" sz="1800" dirty="0" err="1" smtClean="0">
                <a:solidFill>
                  <a:srgbClr val="D77C01"/>
                </a:solidFill>
              </a:rPr>
              <a:t>sem</a:t>
            </a:r>
            <a:r>
              <a:rPr lang="en-US" sz="1800" dirty="0" smtClean="0">
                <a:solidFill>
                  <a:srgbClr val="D77C01"/>
                </a:solidFill>
              </a:rPr>
              <a:t> of English @ BHS.</a:t>
            </a:r>
            <a:endParaRPr lang="en-US" sz="1800" dirty="0">
              <a:solidFill>
                <a:srgbClr val="D77C0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080000" y="6011333"/>
            <a:ext cx="3318933" cy="84666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Cont. on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6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389467"/>
            <a:ext cx="8212137" cy="1591733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Powerschool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Class Registration:  Dual Enroll -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/>
              <a:t>English, Math, Environmental Science, Economics, or if full time you need to choose the Elective option</a:t>
            </a:r>
            <a:endParaRPr lang="en-US" sz="2400" b="1" dirty="0"/>
          </a:p>
        </p:txBody>
      </p:sp>
      <p:pic>
        <p:nvPicPr>
          <p:cNvPr id="6" name="Content Placeholder 5" descr="Screenshot 2016-03-07 18.27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r="3218"/>
          <a:stretch>
            <a:fillRect/>
          </a:stretch>
        </p:blipFill>
        <p:spPr>
          <a:xfrm>
            <a:off x="504922" y="1981200"/>
            <a:ext cx="8181878" cy="4555065"/>
          </a:xfrm>
        </p:spPr>
      </p:pic>
    </p:spTree>
    <p:extLst>
      <p:ext uri="{BB962C8B-B14F-4D97-AF65-F5344CB8AC3E}">
        <p14:creationId xmlns:p14="http://schemas.microsoft.com/office/powerpoint/2010/main" val="241994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16464"/>
            <a:ext cx="6865967" cy="987403"/>
          </a:xfrm>
        </p:spPr>
        <p:txBody>
          <a:bodyPr/>
          <a:lstStyle/>
          <a:p>
            <a:r>
              <a:rPr lang="en-US" b="1" dirty="0" smtClean="0"/>
              <a:t>Grading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8" y="1303867"/>
            <a:ext cx="8585200" cy="4910665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Colleges use letter </a:t>
            </a:r>
            <a:r>
              <a:rPr lang="en-US" sz="2400" dirty="0" smtClean="0"/>
              <a:t>grades</a:t>
            </a:r>
            <a:r>
              <a:rPr lang="en-US" sz="2000" dirty="0" smtClean="0">
                <a:solidFill>
                  <a:srgbClr val="FF6600"/>
                </a:solidFill>
              </a:rPr>
              <a:t>    </a:t>
            </a:r>
            <a:r>
              <a:rPr lang="en-US" sz="2000" dirty="0">
                <a:solidFill>
                  <a:srgbClr val="D77C01"/>
                </a:solidFill>
              </a:rPr>
              <a:t>A=95 </a:t>
            </a:r>
            <a:r>
              <a:rPr lang="en-US" sz="2000" dirty="0" smtClean="0">
                <a:solidFill>
                  <a:srgbClr val="D77C01"/>
                </a:solidFill>
              </a:rPr>
              <a:t>   </a:t>
            </a:r>
            <a:r>
              <a:rPr lang="en-US" sz="2000" dirty="0">
                <a:solidFill>
                  <a:srgbClr val="D77C01"/>
                </a:solidFill>
              </a:rPr>
              <a:t>B=85  </a:t>
            </a:r>
            <a:r>
              <a:rPr lang="en-US" sz="2000" dirty="0" smtClean="0">
                <a:solidFill>
                  <a:srgbClr val="D77C01"/>
                </a:solidFill>
              </a:rPr>
              <a:t>  </a:t>
            </a:r>
            <a:r>
              <a:rPr lang="en-US" sz="2000" dirty="0">
                <a:solidFill>
                  <a:srgbClr val="D77C01"/>
                </a:solidFill>
              </a:rPr>
              <a:t>C=</a:t>
            </a:r>
            <a:r>
              <a:rPr lang="en-US" sz="2000" dirty="0" smtClean="0">
                <a:solidFill>
                  <a:srgbClr val="D77C01"/>
                </a:solidFill>
              </a:rPr>
              <a:t>75    D=70</a:t>
            </a:r>
            <a:endParaRPr lang="en-US" sz="2000" dirty="0">
              <a:solidFill>
                <a:srgbClr val="D77C01"/>
              </a:solidFill>
            </a:endParaRPr>
          </a:p>
          <a:p>
            <a:pPr lvl="1"/>
            <a:r>
              <a:rPr lang="en-US" sz="2400" dirty="0"/>
              <a:t>If a course requires an </a:t>
            </a:r>
            <a:r>
              <a:rPr lang="en-US" sz="2400" dirty="0" smtClean="0"/>
              <a:t>EOC, the student is required to take the exam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EOC not required for Am Lit, US History, Economics,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Phys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Sci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rgbClr val="D77C01"/>
                </a:solidFill>
              </a:rPr>
              <a:t>The exam grade will be calculated as 20% of the grade as listed above.</a:t>
            </a:r>
            <a:endParaRPr lang="en-US" dirty="0">
              <a:solidFill>
                <a:srgbClr val="D77C01"/>
              </a:solidFill>
            </a:endParaRPr>
          </a:p>
          <a:p>
            <a:pPr lvl="1"/>
            <a:r>
              <a:rPr lang="en-US" sz="2400" dirty="0" smtClean="0"/>
              <a:t>Weighted GPA</a:t>
            </a:r>
          </a:p>
          <a:p>
            <a:pPr lvl="2"/>
            <a:r>
              <a:rPr lang="en-US" dirty="0" smtClean="0">
                <a:solidFill>
                  <a:srgbClr val="D77C01"/>
                </a:solidFill>
              </a:rPr>
              <a:t>+</a:t>
            </a:r>
            <a:r>
              <a:rPr lang="en-US" dirty="0">
                <a:solidFill>
                  <a:srgbClr val="D77C01"/>
                </a:solidFill>
              </a:rPr>
              <a:t>10 points is added to dual credit </a:t>
            </a:r>
            <a:r>
              <a:rPr lang="en-US" dirty="0" smtClean="0">
                <a:solidFill>
                  <a:srgbClr val="D77C01"/>
                </a:solidFill>
              </a:rPr>
              <a:t>courses </a:t>
            </a:r>
            <a:r>
              <a:rPr lang="en-US" dirty="0">
                <a:solidFill>
                  <a:srgbClr val="D77C01"/>
                </a:solidFill>
              </a:rPr>
              <a:t>for calculating academic weighted percent and HOPE GPA</a:t>
            </a:r>
          </a:p>
          <a:p>
            <a:pPr lvl="2"/>
            <a:r>
              <a:rPr lang="en-US" dirty="0" smtClean="0">
                <a:solidFill>
                  <a:srgbClr val="D77C01"/>
                </a:solidFill>
              </a:rPr>
              <a:t>Elective credits do not count in GPA for Class Rank, Honor Roll (Duplicated credits, Fine Arts, PE, Sociology, </a:t>
            </a:r>
            <a:r>
              <a:rPr lang="en-US" dirty="0" err="1" smtClean="0">
                <a:solidFill>
                  <a:srgbClr val="D77C01"/>
                </a:solidFill>
              </a:rPr>
              <a:t>etc</a:t>
            </a:r>
            <a:r>
              <a:rPr lang="en-US" dirty="0" smtClean="0">
                <a:solidFill>
                  <a:srgbClr val="D77C01"/>
                </a:solidFill>
              </a:rPr>
              <a:t>)</a:t>
            </a:r>
            <a:endParaRPr lang="en-US" dirty="0">
              <a:solidFill>
                <a:srgbClr val="D77C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7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8" y="491066"/>
            <a:ext cx="7577166" cy="110809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Senior Required</a:t>
            </a:r>
            <a:br>
              <a:rPr lang="en-US" b="1" dirty="0" smtClean="0"/>
            </a:br>
            <a:r>
              <a:rPr lang="en-US" b="1" dirty="0" smtClean="0"/>
              <a:t> Courses: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448626"/>
              </p:ext>
            </p:extLst>
          </p:nvPr>
        </p:nvGraphicFramePr>
        <p:xfrm>
          <a:off x="491068" y="1599164"/>
          <a:ext cx="8195732" cy="492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561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8557" y="2233590"/>
            <a:ext cx="4171976" cy="4285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4397"/>
            <a:ext cx="8466666" cy="4368800"/>
          </a:xfrm>
        </p:spPr>
        <p:txBody>
          <a:bodyPr numCol="2">
            <a:normAutofit fontScale="62500" lnSpcReduction="20000"/>
          </a:bodyPr>
          <a:lstStyle/>
          <a:p>
            <a:endParaRPr lang="en-US" sz="900" dirty="0" smtClean="0"/>
          </a:p>
          <a:p>
            <a:r>
              <a:rPr lang="en-US" sz="3200" dirty="0" err="1" smtClean="0"/>
              <a:t>Sem</a:t>
            </a:r>
            <a:r>
              <a:rPr lang="en-US" sz="3200" dirty="0" smtClean="0"/>
              <a:t> 1</a:t>
            </a:r>
          </a:p>
          <a:p>
            <a:pPr lvl="1"/>
            <a:r>
              <a:rPr lang="en-US" sz="2900" dirty="0" smtClean="0">
                <a:solidFill>
                  <a:schemeClr val="accent6">
                    <a:lumMod val="75000"/>
                  </a:schemeClr>
                </a:solidFill>
              </a:rPr>
              <a:t>English in am @ college</a:t>
            </a:r>
          </a:p>
          <a:p>
            <a:pPr lvl="1"/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2900" baseline="30000" dirty="0" smtClean="0">
                <a:solidFill>
                  <a:schemeClr val="bg2">
                    <a:lumMod val="50000"/>
                  </a:schemeClr>
                </a:solidFill>
              </a:rPr>
              <a:t>rd</a:t>
            </a:r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</a:rPr>
              <a:t> – Dance</a:t>
            </a:r>
          </a:p>
          <a:p>
            <a:pPr lvl="1"/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US" sz="2900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</a:rPr>
              <a:t> – Musical Theater</a:t>
            </a:r>
          </a:p>
          <a:p>
            <a:pPr lvl="1"/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US" sz="2900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</a:rPr>
              <a:t> – AP Biology</a:t>
            </a:r>
          </a:p>
          <a:p>
            <a:pPr lvl="1"/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US" sz="2900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</a:rPr>
              <a:t> – Government</a:t>
            </a:r>
          </a:p>
          <a:p>
            <a:pPr lvl="1"/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en-US" sz="2900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US" sz="2900" baseline="0" dirty="0" smtClean="0">
                <a:solidFill>
                  <a:schemeClr val="bg2">
                    <a:lumMod val="50000"/>
                  </a:schemeClr>
                </a:solidFill>
              </a:rPr>
              <a:t> – Chorus</a:t>
            </a:r>
          </a:p>
          <a:p>
            <a:r>
              <a:rPr lang="en-US" sz="3200" dirty="0" err="1" smtClean="0"/>
              <a:t>Sem</a:t>
            </a:r>
            <a:r>
              <a:rPr lang="en-US" sz="3200" dirty="0" smtClean="0"/>
              <a:t> 2</a:t>
            </a:r>
          </a:p>
          <a:p>
            <a:pPr lvl="1"/>
            <a:r>
              <a:rPr lang="en-US" sz="2900" dirty="0" smtClean="0">
                <a:solidFill>
                  <a:srgbClr val="D77C01"/>
                </a:solidFill>
              </a:rPr>
              <a:t>Math at College</a:t>
            </a:r>
          </a:p>
          <a:p>
            <a:pPr lvl="1"/>
            <a:r>
              <a:rPr lang="en-US" sz="2900" dirty="0" smtClean="0">
                <a:solidFill>
                  <a:srgbClr val="74A510"/>
                </a:solidFill>
              </a:rPr>
              <a:t>3</a:t>
            </a:r>
            <a:r>
              <a:rPr lang="en-US" sz="2900" baseline="30000" dirty="0" smtClean="0">
                <a:solidFill>
                  <a:srgbClr val="74A510"/>
                </a:solidFill>
              </a:rPr>
              <a:t>rd</a:t>
            </a:r>
            <a:r>
              <a:rPr lang="en-US" sz="2900" dirty="0" smtClean="0">
                <a:solidFill>
                  <a:srgbClr val="74A510"/>
                </a:solidFill>
              </a:rPr>
              <a:t> – Dance</a:t>
            </a:r>
          </a:p>
          <a:p>
            <a:pPr lvl="1"/>
            <a:r>
              <a:rPr lang="en-US" sz="2900" dirty="0" smtClean="0">
                <a:solidFill>
                  <a:srgbClr val="74A510"/>
                </a:solidFill>
              </a:rPr>
              <a:t>4th – Musical Theater</a:t>
            </a:r>
          </a:p>
          <a:p>
            <a:pPr lvl="1"/>
            <a:r>
              <a:rPr lang="en-US" sz="2900" dirty="0" smtClean="0">
                <a:solidFill>
                  <a:srgbClr val="74A510"/>
                </a:solidFill>
              </a:rPr>
              <a:t>5</a:t>
            </a:r>
            <a:r>
              <a:rPr lang="en-US" sz="2900" baseline="30000" dirty="0" smtClean="0">
                <a:solidFill>
                  <a:srgbClr val="74A510"/>
                </a:solidFill>
              </a:rPr>
              <a:t>th</a:t>
            </a:r>
            <a:r>
              <a:rPr lang="en-US" sz="2900" dirty="0" smtClean="0">
                <a:solidFill>
                  <a:srgbClr val="74A510"/>
                </a:solidFill>
              </a:rPr>
              <a:t> – AP Biology</a:t>
            </a:r>
          </a:p>
          <a:p>
            <a:pPr lvl="1"/>
            <a:r>
              <a:rPr lang="en-US" sz="2900" dirty="0" smtClean="0">
                <a:solidFill>
                  <a:srgbClr val="74A510"/>
                </a:solidFill>
              </a:rPr>
              <a:t>6</a:t>
            </a:r>
            <a:r>
              <a:rPr lang="en-US" sz="2900" baseline="30000" dirty="0" smtClean="0">
                <a:solidFill>
                  <a:srgbClr val="74A510"/>
                </a:solidFill>
              </a:rPr>
              <a:t>th</a:t>
            </a:r>
            <a:r>
              <a:rPr lang="en-US" sz="2900" dirty="0" smtClean="0">
                <a:solidFill>
                  <a:srgbClr val="74A510"/>
                </a:solidFill>
              </a:rPr>
              <a:t> – Economics</a:t>
            </a:r>
          </a:p>
          <a:p>
            <a:pPr lvl="1"/>
            <a:r>
              <a:rPr lang="en-US" sz="2900" dirty="0" smtClean="0">
                <a:solidFill>
                  <a:srgbClr val="74A510"/>
                </a:solidFill>
              </a:rPr>
              <a:t>7</a:t>
            </a:r>
            <a:r>
              <a:rPr lang="en-US" sz="2900" baseline="30000" dirty="0" smtClean="0">
                <a:solidFill>
                  <a:srgbClr val="74A510"/>
                </a:solidFill>
              </a:rPr>
              <a:t>th</a:t>
            </a:r>
            <a:r>
              <a:rPr lang="en-US" sz="2900" baseline="0" dirty="0" smtClean="0">
                <a:solidFill>
                  <a:srgbClr val="74A510"/>
                </a:solidFill>
              </a:rPr>
              <a:t> – Chorus</a:t>
            </a:r>
            <a:endParaRPr lang="en-US" sz="2900" dirty="0" smtClean="0">
              <a:solidFill>
                <a:srgbClr val="74A510"/>
              </a:solidFill>
            </a:endParaRPr>
          </a:p>
          <a:p>
            <a:pPr lvl="1"/>
            <a:endParaRPr lang="en-US" sz="2900" dirty="0" smtClean="0"/>
          </a:p>
          <a:p>
            <a:pPr lvl="1"/>
            <a:endParaRPr lang="en-US" sz="1400" dirty="0"/>
          </a:p>
          <a:p>
            <a:pPr lvl="1"/>
            <a:r>
              <a:rPr lang="en-US" sz="3200" dirty="0" err="1" smtClean="0"/>
              <a:t>Sem</a:t>
            </a:r>
            <a:r>
              <a:rPr lang="en-US" sz="3200" dirty="0" smtClean="0"/>
              <a:t> 1</a:t>
            </a:r>
          </a:p>
          <a:p>
            <a:pPr lvl="2"/>
            <a:r>
              <a:rPr lang="en-US" sz="2900" dirty="0" smtClean="0">
                <a:solidFill>
                  <a:srgbClr val="74A510"/>
                </a:solidFill>
              </a:rPr>
              <a:t>1</a:t>
            </a:r>
            <a:r>
              <a:rPr lang="en-US" sz="2900" baseline="30000" dirty="0" smtClean="0">
                <a:solidFill>
                  <a:srgbClr val="74A510"/>
                </a:solidFill>
              </a:rPr>
              <a:t>st</a:t>
            </a:r>
            <a:r>
              <a:rPr lang="en-US" sz="2900" dirty="0" smtClean="0">
                <a:solidFill>
                  <a:srgbClr val="74A510"/>
                </a:solidFill>
              </a:rPr>
              <a:t> – AP Psychology</a:t>
            </a:r>
          </a:p>
          <a:p>
            <a:pPr lvl="2"/>
            <a:r>
              <a:rPr lang="en-US" sz="2900" dirty="0" smtClean="0">
                <a:solidFill>
                  <a:srgbClr val="74A510"/>
                </a:solidFill>
              </a:rPr>
              <a:t>2</a:t>
            </a:r>
            <a:r>
              <a:rPr lang="en-US" sz="2900" baseline="30000" dirty="0" smtClean="0">
                <a:solidFill>
                  <a:srgbClr val="74A510"/>
                </a:solidFill>
              </a:rPr>
              <a:t>nd</a:t>
            </a:r>
            <a:r>
              <a:rPr lang="en-US" sz="2900" dirty="0" smtClean="0">
                <a:solidFill>
                  <a:srgbClr val="74A510"/>
                </a:solidFill>
              </a:rPr>
              <a:t> – AP Literature</a:t>
            </a:r>
          </a:p>
          <a:p>
            <a:pPr lvl="2"/>
            <a:r>
              <a:rPr lang="en-US" sz="2900" dirty="0" smtClean="0">
                <a:solidFill>
                  <a:srgbClr val="74A510"/>
                </a:solidFill>
              </a:rPr>
              <a:t>3</a:t>
            </a:r>
            <a:r>
              <a:rPr lang="en-US" sz="2900" baseline="30000" dirty="0" smtClean="0">
                <a:solidFill>
                  <a:srgbClr val="74A510"/>
                </a:solidFill>
              </a:rPr>
              <a:t>rd</a:t>
            </a:r>
            <a:r>
              <a:rPr lang="en-US" sz="2900" dirty="0" smtClean="0">
                <a:solidFill>
                  <a:srgbClr val="74A510"/>
                </a:solidFill>
              </a:rPr>
              <a:t> – Education Intern</a:t>
            </a:r>
          </a:p>
          <a:p>
            <a:pPr lvl="2"/>
            <a:r>
              <a:rPr lang="en-US" sz="2900" dirty="0" smtClean="0">
                <a:solidFill>
                  <a:srgbClr val="D77C01"/>
                </a:solidFill>
              </a:rPr>
              <a:t>Math @ college</a:t>
            </a:r>
          </a:p>
          <a:p>
            <a:pPr lvl="2"/>
            <a:r>
              <a:rPr lang="en-US" sz="2900" dirty="0" smtClean="0">
                <a:solidFill>
                  <a:srgbClr val="D77C01"/>
                </a:solidFill>
              </a:rPr>
              <a:t>Government @ college</a:t>
            </a:r>
          </a:p>
          <a:p>
            <a:pPr lvl="2"/>
            <a:r>
              <a:rPr lang="en-US" sz="2900" dirty="0" smtClean="0">
                <a:solidFill>
                  <a:srgbClr val="D77C01"/>
                </a:solidFill>
              </a:rPr>
              <a:t>Music </a:t>
            </a:r>
            <a:r>
              <a:rPr lang="en-US" sz="2900" dirty="0" err="1" smtClean="0">
                <a:solidFill>
                  <a:srgbClr val="D77C01"/>
                </a:solidFill>
              </a:rPr>
              <a:t>Appr</a:t>
            </a:r>
            <a:r>
              <a:rPr lang="en-US" sz="2900" dirty="0" smtClean="0">
                <a:solidFill>
                  <a:srgbClr val="D77C01"/>
                </a:solidFill>
              </a:rPr>
              <a:t> @ college</a:t>
            </a:r>
          </a:p>
          <a:p>
            <a:pPr lvl="1"/>
            <a:r>
              <a:rPr lang="en-US" sz="3200" dirty="0" err="1" smtClean="0"/>
              <a:t>Sem</a:t>
            </a:r>
            <a:r>
              <a:rPr lang="en-US" sz="3200" dirty="0" smtClean="0"/>
              <a:t> 2</a:t>
            </a:r>
          </a:p>
          <a:p>
            <a:pPr lvl="2"/>
            <a:r>
              <a:rPr lang="en-US" sz="2900" dirty="0" smtClean="0">
                <a:solidFill>
                  <a:srgbClr val="74A510"/>
                </a:solidFill>
              </a:rPr>
              <a:t>1</a:t>
            </a:r>
            <a:r>
              <a:rPr lang="en-US" sz="2900" baseline="30000" dirty="0" smtClean="0">
                <a:solidFill>
                  <a:srgbClr val="74A510"/>
                </a:solidFill>
              </a:rPr>
              <a:t>st</a:t>
            </a:r>
            <a:r>
              <a:rPr lang="en-US" sz="2900" dirty="0">
                <a:solidFill>
                  <a:srgbClr val="74A510"/>
                </a:solidFill>
              </a:rPr>
              <a:t> </a:t>
            </a:r>
            <a:r>
              <a:rPr lang="en-US" sz="2900" dirty="0" smtClean="0">
                <a:solidFill>
                  <a:srgbClr val="74A510"/>
                </a:solidFill>
              </a:rPr>
              <a:t>– AP Psychology</a:t>
            </a:r>
          </a:p>
          <a:p>
            <a:pPr lvl="2"/>
            <a:r>
              <a:rPr lang="en-US" sz="2900" dirty="0" smtClean="0">
                <a:solidFill>
                  <a:srgbClr val="74A510"/>
                </a:solidFill>
              </a:rPr>
              <a:t>2</a:t>
            </a:r>
            <a:r>
              <a:rPr lang="en-US" sz="2900" baseline="30000" dirty="0" smtClean="0">
                <a:solidFill>
                  <a:srgbClr val="74A510"/>
                </a:solidFill>
              </a:rPr>
              <a:t>nd</a:t>
            </a:r>
            <a:r>
              <a:rPr lang="en-US" sz="2900" dirty="0" smtClean="0">
                <a:solidFill>
                  <a:srgbClr val="74A510"/>
                </a:solidFill>
              </a:rPr>
              <a:t> – AP Literature</a:t>
            </a:r>
          </a:p>
          <a:p>
            <a:pPr lvl="2"/>
            <a:r>
              <a:rPr lang="en-US" sz="2900" dirty="0" smtClean="0">
                <a:solidFill>
                  <a:srgbClr val="74A510"/>
                </a:solidFill>
              </a:rPr>
              <a:t>3</a:t>
            </a:r>
            <a:r>
              <a:rPr lang="en-US" sz="2900" baseline="30000" dirty="0" smtClean="0">
                <a:solidFill>
                  <a:srgbClr val="74A510"/>
                </a:solidFill>
              </a:rPr>
              <a:t>rd</a:t>
            </a:r>
            <a:r>
              <a:rPr lang="en-US" sz="2900" dirty="0" smtClean="0">
                <a:solidFill>
                  <a:srgbClr val="74A510"/>
                </a:solidFill>
              </a:rPr>
              <a:t> – Education Intern</a:t>
            </a:r>
          </a:p>
          <a:p>
            <a:pPr lvl="2"/>
            <a:r>
              <a:rPr lang="en-US" sz="2900" dirty="0" smtClean="0">
                <a:solidFill>
                  <a:srgbClr val="D77C01"/>
                </a:solidFill>
              </a:rPr>
              <a:t>Science w/ Lab @ college</a:t>
            </a:r>
          </a:p>
          <a:p>
            <a:pPr lvl="2"/>
            <a:r>
              <a:rPr lang="en-US" sz="2900" dirty="0" smtClean="0">
                <a:solidFill>
                  <a:srgbClr val="D77C01"/>
                </a:solidFill>
              </a:rPr>
              <a:t>Economics @ college</a:t>
            </a:r>
          </a:p>
          <a:p>
            <a:pPr lvl="2"/>
            <a:r>
              <a:rPr lang="en-US" sz="2900" dirty="0" smtClean="0">
                <a:solidFill>
                  <a:srgbClr val="D77C01"/>
                </a:solidFill>
              </a:rPr>
              <a:t>Sociology @ college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557" y="1310261"/>
            <a:ext cx="813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Minimum of 6 classes taken per semester</a:t>
            </a:r>
          </a:p>
          <a:p>
            <a:pPr algn="ctr"/>
            <a:r>
              <a:rPr lang="en-US" dirty="0" smtClean="0"/>
              <a:t>Classes at college are usually scheduled for 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Wed, &amp; Fri 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/day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OR   </a:t>
            </a:r>
            <a:r>
              <a:rPr lang="en-US" dirty="0" smtClean="0">
                <a:solidFill>
                  <a:srgbClr val="D77C01"/>
                </a:solidFill>
              </a:rPr>
              <a:t>Tues &amp; Thurs / Mon &amp; Wed </a:t>
            </a:r>
            <a:r>
              <a:rPr lang="en-US" dirty="0">
                <a:solidFill>
                  <a:srgbClr val="D77C01"/>
                </a:solidFill>
              </a:rPr>
              <a:t>-</a:t>
            </a:r>
            <a:r>
              <a:rPr lang="en-US" dirty="0" smtClean="0">
                <a:solidFill>
                  <a:srgbClr val="D77C01"/>
                </a:solidFill>
              </a:rPr>
              <a:t> 1½ </a:t>
            </a:r>
            <a:r>
              <a:rPr lang="en-US" dirty="0" err="1" smtClean="0">
                <a:solidFill>
                  <a:srgbClr val="D77C01"/>
                </a:solidFill>
              </a:rPr>
              <a:t>hr</a:t>
            </a:r>
            <a:r>
              <a:rPr lang="en-US" dirty="0" smtClean="0">
                <a:solidFill>
                  <a:srgbClr val="D77C01"/>
                </a:solidFill>
              </a:rPr>
              <a:t>/day</a:t>
            </a:r>
            <a:endParaRPr lang="en-US" dirty="0">
              <a:solidFill>
                <a:srgbClr val="D77C0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920037"/>
              </p:ext>
            </p:extLst>
          </p:nvPr>
        </p:nvGraphicFramePr>
        <p:xfrm>
          <a:off x="4690533" y="2233591"/>
          <a:ext cx="3962400" cy="4250265"/>
        </p:xfrm>
        <a:graphic>
          <a:graphicData uri="http://schemas.openxmlformats.org/drawingml/2006/table">
            <a:tbl>
              <a:tblPr/>
              <a:tblGrid>
                <a:gridCol w="3962400"/>
              </a:tblGrid>
              <a:tr h="425026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mpd="sng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</a:lnL>
                    <a:lnR w="12700" cmpd="sng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</a:lnR>
                    <a:lnT w="12700" cmpd="sng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</a:lnT>
                    <a:lnB w="12700" cmpd="sng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4266" y="304799"/>
            <a:ext cx="7061201" cy="1005461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Part Time MOWR</a:t>
            </a:r>
            <a:br>
              <a:rPr lang="en-US" sz="3200" b="1" dirty="0" smtClean="0"/>
            </a:br>
            <a:r>
              <a:rPr lang="en-US" sz="3200" b="1" dirty="0" smtClean="0"/>
              <a:t>Sample Schedule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5488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1" y="1981201"/>
            <a:ext cx="4210982" cy="5079999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Sem</a:t>
            </a:r>
            <a:r>
              <a:rPr lang="en-US" sz="2000" dirty="0" smtClean="0"/>
              <a:t> 1</a:t>
            </a:r>
          </a:p>
          <a:p>
            <a:pPr lvl="1"/>
            <a:r>
              <a:rPr lang="en-US" sz="2000" dirty="0" smtClean="0">
                <a:solidFill>
                  <a:srgbClr val="D77C01"/>
                </a:solidFill>
              </a:rPr>
              <a:t>Math </a:t>
            </a:r>
            <a:r>
              <a:rPr lang="en-US" sz="1600" dirty="0" smtClean="0">
                <a:solidFill>
                  <a:srgbClr val="D77C01"/>
                </a:solidFill>
              </a:rPr>
              <a:t>(required)</a:t>
            </a:r>
          </a:p>
          <a:p>
            <a:pPr lvl="1"/>
            <a:r>
              <a:rPr lang="en-US" sz="2000" dirty="0" smtClean="0">
                <a:solidFill>
                  <a:srgbClr val="D77C01"/>
                </a:solidFill>
              </a:rPr>
              <a:t>Economics </a:t>
            </a:r>
            <a:r>
              <a:rPr lang="en-US" sz="1600" dirty="0" smtClean="0">
                <a:solidFill>
                  <a:srgbClr val="D77C01"/>
                </a:solidFill>
              </a:rPr>
              <a:t>(required)</a:t>
            </a:r>
          </a:p>
          <a:p>
            <a:pPr lvl="1"/>
            <a:r>
              <a:rPr lang="en-US" sz="2000" dirty="0" smtClean="0">
                <a:solidFill>
                  <a:srgbClr val="D77C01"/>
                </a:solidFill>
              </a:rPr>
              <a:t>Government </a:t>
            </a:r>
            <a:r>
              <a:rPr lang="en-US" sz="1600" dirty="0" smtClean="0">
                <a:solidFill>
                  <a:srgbClr val="D77C01"/>
                </a:solidFill>
              </a:rPr>
              <a:t>(required)</a:t>
            </a:r>
          </a:p>
          <a:p>
            <a:pPr lvl="1"/>
            <a:r>
              <a:rPr lang="en-US" sz="2000" dirty="0" smtClean="0">
                <a:solidFill>
                  <a:srgbClr val="D77C01"/>
                </a:solidFill>
              </a:rPr>
              <a:t>Speech </a:t>
            </a:r>
            <a:r>
              <a:rPr lang="en-US" sz="1600" dirty="0" smtClean="0">
                <a:solidFill>
                  <a:srgbClr val="D77C01"/>
                </a:solidFill>
              </a:rPr>
              <a:t>(elective)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Sem</a:t>
            </a:r>
            <a:r>
              <a:rPr lang="en-US" sz="2000" dirty="0" smtClean="0">
                <a:solidFill>
                  <a:schemeClr val="tx1"/>
                </a:solidFill>
              </a:rPr>
              <a:t> 2</a:t>
            </a:r>
          </a:p>
          <a:p>
            <a:pPr lvl="1"/>
            <a:r>
              <a:rPr lang="en-US" sz="2000" dirty="0" smtClean="0">
                <a:solidFill>
                  <a:srgbClr val="D77C01"/>
                </a:solidFill>
              </a:rPr>
              <a:t>English </a:t>
            </a:r>
            <a:r>
              <a:rPr lang="en-US" sz="1600" dirty="0" smtClean="0">
                <a:solidFill>
                  <a:srgbClr val="D77C01"/>
                </a:solidFill>
              </a:rPr>
              <a:t>(required)</a:t>
            </a:r>
          </a:p>
          <a:p>
            <a:pPr lvl="1"/>
            <a:r>
              <a:rPr lang="en-US" sz="2000" dirty="0" smtClean="0">
                <a:solidFill>
                  <a:srgbClr val="D77C01"/>
                </a:solidFill>
              </a:rPr>
              <a:t>Environ </a:t>
            </a:r>
            <a:r>
              <a:rPr lang="en-US" sz="2000" dirty="0" err="1" smtClean="0">
                <a:solidFill>
                  <a:srgbClr val="D77C01"/>
                </a:solidFill>
              </a:rPr>
              <a:t>Sci</a:t>
            </a:r>
            <a:r>
              <a:rPr lang="en-US" sz="2000" dirty="0" smtClean="0">
                <a:solidFill>
                  <a:srgbClr val="D77C01"/>
                </a:solidFill>
              </a:rPr>
              <a:t> w/ Lab </a:t>
            </a:r>
            <a:r>
              <a:rPr lang="en-US" sz="1600" dirty="0" smtClean="0">
                <a:solidFill>
                  <a:srgbClr val="D77C01"/>
                </a:solidFill>
              </a:rPr>
              <a:t>(required)</a:t>
            </a:r>
          </a:p>
          <a:p>
            <a:pPr lvl="1"/>
            <a:r>
              <a:rPr lang="en-US" sz="2000" dirty="0" smtClean="0">
                <a:solidFill>
                  <a:srgbClr val="D77C01"/>
                </a:solidFill>
              </a:rPr>
              <a:t>Psychology </a:t>
            </a:r>
            <a:r>
              <a:rPr lang="en-US" sz="1600" dirty="0" smtClean="0">
                <a:solidFill>
                  <a:srgbClr val="D77C01"/>
                </a:solidFill>
              </a:rPr>
              <a:t>(BHS offers)</a:t>
            </a:r>
          </a:p>
          <a:p>
            <a:pPr lvl="1"/>
            <a:r>
              <a:rPr lang="en-US" sz="2000" dirty="0" smtClean="0">
                <a:solidFill>
                  <a:srgbClr val="D77C01"/>
                </a:solidFill>
              </a:rPr>
              <a:t>Music </a:t>
            </a:r>
            <a:r>
              <a:rPr lang="en-US" sz="2000" dirty="0" err="1" smtClean="0">
                <a:solidFill>
                  <a:srgbClr val="D77C01"/>
                </a:solidFill>
              </a:rPr>
              <a:t>Apprec</a:t>
            </a:r>
            <a:r>
              <a:rPr lang="en-US" sz="2000" dirty="0" smtClean="0">
                <a:solidFill>
                  <a:srgbClr val="D77C01"/>
                </a:solidFill>
              </a:rPr>
              <a:t> </a:t>
            </a:r>
            <a:r>
              <a:rPr lang="en-US" sz="1600" dirty="0" smtClean="0">
                <a:solidFill>
                  <a:srgbClr val="D77C01"/>
                </a:solidFill>
              </a:rPr>
              <a:t>(elective)</a:t>
            </a:r>
          </a:p>
          <a:p>
            <a:pPr lvl="1"/>
            <a:endParaRPr lang="en-US" sz="2000" dirty="0" smtClean="0">
              <a:solidFill>
                <a:srgbClr val="D77C01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62618" y="1950198"/>
            <a:ext cx="4182533" cy="507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Sem</a:t>
            </a:r>
            <a:r>
              <a:rPr lang="en-US" sz="2000" dirty="0" smtClean="0"/>
              <a:t> 1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English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(required)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Government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(required)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Environ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Sci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w/ Lab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(required)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Sociology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(elective)</a:t>
            </a:r>
            <a:endParaRPr lang="en-US" sz="1600" dirty="0" smtClean="0"/>
          </a:p>
          <a:p>
            <a:r>
              <a:rPr lang="en-US" sz="2000" dirty="0" err="1" smtClean="0"/>
              <a:t>Sem</a:t>
            </a:r>
            <a:r>
              <a:rPr lang="en-US" sz="2000" dirty="0" smtClean="0"/>
              <a:t> 2</a:t>
            </a:r>
          </a:p>
          <a:p>
            <a:pPr lvl="1"/>
            <a:r>
              <a:rPr lang="en-US" sz="2000" dirty="0" smtClean="0">
                <a:solidFill>
                  <a:srgbClr val="D77C01"/>
                </a:solidFill>
              </a:rPr>
              <a:t>Math </a:t>
            </a:r>
            <a:r>
              <a:rPr lang="en-US" sz="1600" dirty="0" smtClean="0">
                <a:solidFill>
                  <a:srgbClr val="D77C01"/>
                </a:solidFill>
              </a:rPr>
              <a:t>(required)</a:t>
            </a:r>
          </a:p>
          <a:p>
            <a:pPr lvl="1"/>
            <a:r>
              <a:rPr lang="en-US" sz="2000" dirty="0" smtClean="0">
                <a:solidFill>
                  <a:srgbClr val="D77C01"/>
                </a:solidFill>
              </a:rPr>
              <a:t>Economics </a:t>
            </a:r>
            <a:r>
              <a:rPr lang="en-US" sz="1600" dirty="0" smtClean="0">
                <a:solidFill>
                  <a:srgbClr val="D77C01"/>
                </a:solidFill>
              </a:rPr>
              <a:t>(required)</a:t>
            </a:r>
          </a:p>
          <a:p>
            <a:pPr lvl="1"/>
            <a:r>
              <a:rPr lang="en-US" sz="2000" dirty="0" smtClean="0">
                <a:solidFill>
                  <a:srgbClr val="D77C01"/>
                </a:solidFill>
              </a:rPr>
              <a:t>English </a:t>
            </a:r>
            <a:r>
              <a:rPr lang="en-US" sz="1600" dirty="0" smtClean="0">
                <a:solidFill>
                  <a:srgbClr val="D77C01"/>
                </a:solidFill>
              </a:rPr>
              <a:t>(elective)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Art History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(elective)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827948"/>
              </p:ext>
            </p:extLst>
          </p:nvPr>
        </p:nvGraphicFramePr>
        <p:xfrm>
          <a:off x="462618" y="1950198"/>
          <a:ext cx="4233334" cy="4569137"/>
        </p:xfrm>
        <a:graphic>
          <a:graphicData uri="http://schemas.openxmlformats.org/drawingml/2006/table">
            <a:tbl>
              <a:tblPr/>
              <a:tblGrid>
                <a:gridCol w="4233334"/>
              </a:tblGrid>
              <a:tr h="4569137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404040"/>
                      </a:solidFill>
                      <a:prstDash val="solid"/>
                    </a:lnL>
                    <a:lnR w="12700" cmpd="sng">
                      <a:solidFill>
                        <a:srgbClr val="404040"/>
                      </a:solidFill>
                      <a:prstDash val="solid"/>
                    </a:lnR>
                    <a:lnT w="12700" cmpd="sng">
                      <a:solidFill>
                        <a:srgbClr val="404040"/>
                      </a:solidFill>
                      <a:prstDash val="solid"/>
                    </a:lnT>
                    <a:lnB w="12700" cmpd="sng">
                      <a:solidFill>
                        <a:srgbClr val="40404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178791"/>
              </p:ext>
            </p:extLst>
          </p:nvPr>
        </p:nvGraphicFramePr>
        <p:xfrm>
          <a:off x="4695952" y="1967132"/>
          <a:ext cx="3962400" cy="4552203"/>
        </p:xfrm>
        <a:graphic>
          <a:graphicData uri="http://schemas.openxmlformats.org/drawingml/2006/table">
            <a:tbl>
              <a:tblPr/>
              <a:tblGrid>
                <a:gridCol w="3962400"/>
              </a:tblGrid>
              <a:tr h="45522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404040"/>
                      </a:solidFill>
                      <a:prstDash val="solid"/>
                    </a:lnL>
                    <a:lnR w="12700" cmpd="sng">
                      <a:solidFill>
                        <a:srgbClr val="404040"/>
                      </a:solidFill>
                      <a:prstDash val="solid"/>
                    </a:lnR>
                    <a:lnT w="12700" cmpd="sng">
                      <a:solidFill>
                        <a:srgbClr val="404040"/>
                      </a:solidFill>
                      <a:prstDash val="solid"/>
                    </a:lnT>
                    <a:lnB w="12700" cmpd="sng">
                      <a:solidFill>
                        <a:srgbClr val="40404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2667" y="1303867"/>
            <a:ext cx="806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Minimum </a:t>
            </a:r>
            <a:r>
              <a:rPr lang="en-US" dirty="0"/>
              <a:t>of </a:t>
            </a:r>
            <a:r>
              <a:rPr lang="en-US" dirty="0" smtClean="0"/>
              <a:t>4 classes (12 hours) </a:t>
            </a:r>
            <a:r>
              <a:rPr lang="en-US" dirty="0"/>
              <a:t>per semester </a:t>
            </a:r>
            <a:r>
              <a:rPr lang="en-US" dirty="0" smtClean="0"/>
              <a:t>required</a:t>
            </a:r>
          </a:p>
          <a:p>
            <a:pPr algn="ctr"/>
            <a:r>
              <a:rPr lang="en-US" dirty="0" smtClean="0"/>
              <a:t>All classes taken on the college campus</a:t>
            </a:r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694266" y="304799"/>
            <a:ext cx="7061201" cy="10054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Full Time MOWR</a:t>
            </a:r>
            <a:br>
              <a:rPr lang="en-US" sz="3200" b="1" dirty="0" smtClean="0"/>
            </a:br>
            <a:r>
              <a:rPr lang="en-US" sz="3200" b="1" dirty="0" smtClean="0"/>
              <a:t>Sample Schedule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52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Screen Shot 2018-12-03 at 8.45.42 AM.pn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5" b="-1498"/>
          <a:stretch/>
        </p:blipFill>
        <p:spPr>
          <a:xfrm>
            <a:off x="0" y="576262"/>
            <a:ext cx="8782050" cy="5773737"/>
          </a:xfrm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49516255"/>
              </p:ext>
            </p:extLst>
          </p:nvPr>
        </p:nvGraphicFramePr>
        <p:xfrm>
          <a:off x="4064000" y="1236133"/>
          <a:ext cx="2404532" cy="215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532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93467" y="250375"/>
            <a:ext cx="2150533" cy="64633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D77C01"/>
                </a:solidFill>
              </a:rPr>
              <a:t>To view the Course Directory to see what courses are available for a student to take </a:t>
            </a:r>
          </a:p>
          <a:p>
            <a:r>
              <a:rPr lang="en-US" b="1" dirty="0">
                <a:solidFill>
                  <a:srgbClr val="D77C01"/>
                </a:solidFill>
              </a:rPr>
              <a:t>a</a:t>
            </a:r>
            <a:r>
              <a:rPr lang="en-US" b="1" dirty="0" smtClean="0">
                <a:solidFill>
                  <a:srgbClr val="D77C01"/>
                </a:solidFill>
              </a:rPr>
              <a:t>t a particular college click on the link below and follow the following slides</a:t>
            </a:r>
          </a:p>
          <a:p>
            <a:endParaRPr lang="en-US" b="1" dirty="0">
              <a:solidFill>
                <a:srgbClr val="D77C01"/>
              </a:solidFill>
            </a:endParaRPr>
          </a:p>
          <a:p>
            <a:endParaRPr lang="en-US" b="1" dirty="0" smtClean="0">
              <a:solidFill>
                <a:srgbClr val="D77C01"/>
              </a:solidFill>
            </a:endParaRPr>
          </a:p>
          <a:p>
            <a:endParaRPr lang="en-US" b="1" dirty="0">
              <a:solidFill>
                <a:srgbClr val="D77C01"/>
              </a:solidFill>
            </a:endParaRPr>
          </a:p>
          <a:p>
            <a:endParaRPr lang="en-US" b="1" dirty="0">
              <a:solidFill>
                <a:srgbClr val="D77C01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creen Shot 2018-01-28 at 8.20.5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236530"/>
            <a:ext cx="6824134" cy="6494087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1845733" y="4114799"/>
            <a:ext cx="2827867" cy="88053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Course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3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shot 2015-01-29 17.03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3283"/>
          <a:stretch>
            <a:fillRect/>
          </a:stretch>
        </p:blipFill>
        <p:spPr>
          <a:xfrm>
            <a:off x="840885" y="1020233"/>
            <a:ext cx="7622607" cy="4985808"/>
          </a:xfrm>
        </p:spPr>
      </p:pic>
      <p:sp>
        <p:nvSpPr>
          <p:cNvPr id="10" name="TextBox 9"/>
          <p:cNvSpPr txBox="1"/>
          <p:nvPr/>
        </p:nvSpPr>
        <p:spPr>
          <a:xfrm>
            <a:off x="840885" y="1278466"/>
            <a:ext cx="6407679" cy="6265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09121" y="846668"/>
            <a:ext cx="7024744" cy="138853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Dual Enrollment is a 2 for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92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0824" y="0"/>
            <a:ext cx="7024744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267"/>
            <a:ext cx="9144000" cy="6417733"/>
          </a:xfrm>
        </p:spPr>
      </p:pic>
      <p:sp>
        <p:nvSpPr>
          <p:cNvPr id="5" name="Left Arrow 4"/>
          <p:cNvSpPr/>
          <p:nvPr/>
        </p:nvSpPr>
        <p:spPr>
          <a:xfrm rot="1362401">
            <a:off x="6542556" y="4910671"/>
            <a:ext cx="2545322" cy="88053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Course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6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1-28 at 8.2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6" y="0"/>
            <a:ext cx="5378631" cy="68580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6089813" y="2184385"/>
            <a:ext cx="2675467" cy="77893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2019 or 2020</a:t>
            </a:r>
            <a:endParaRPr lang="en-US" sz="1600" dirty="0"/>
          </a:p>
        </p:txBody>
      </p:sp>
      <p:sp>
        <p:nvSpPr>
          <p:cNvPr id="8" name="Left Arrow 7"/>
          <p:cNvSpPr/>
          <p:nvPr/>
        </p:nvSpPr>
        <p:spPr>
          <a:xfrm>
            <a:off x="6089813" y="2904060"/>
            <a:ext cx="2675467" cy="762001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Fall or Spring</a:t>
            </a:r>
            <a:endParaRPr lang="en-US" sz="1600" dirty="0"/>
          </a:p>
        </p:txBody>
      </p:sp>
      <p:sp>
        <p:nvSpPr>
          <p:cNvPr id="9" name="Left Arrow 8"/>
          <p:cNvSpPr/>
          <p:nvPr/>
        </p:nvSpPr>
        <p:spPr>
          <a:xfrm>
            <a:off x="6089813" y="3547523"/>
            <a:ext cx="2675467" cy="762001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Subject</a:t>
            </a:r>
            <a:r>
              <a:rPr lang="en-US" dirty="0" smtClean="0"/>
              <a:t> </a:t>
            </a:r>
            <a:r>
              <a:rPr lang="en-US" sz="1600" dirty="0" smtClean="0"/>
              <a:t>(optional)</a:t>
            </a:r>
            <a:endParaRPr lang="en-US" sz="1600" dirty="0"/>
          </a:p>
        </p:txBody>
      </p:sp>
      <p:sp>
        <p:nvSpPr>
          <p:cNvPr id="10" name="Left Arrow 9"/>
          <p:cNvSpPr/>
          <p:nvPr/>
        </p:nvSpPr>
        <p:spPr>
          <a:xfrm>
            <a:off x="6157547" y="4377249"/>
            <a:ext cx="2675467" cy="762001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For Technical College</a:t>
            </a:r>
            <a:endParaRPr lang="en-US" sz="1600" dirty="0"/>
          </a:p>
        </p:txBody>
      </p:sp>
      <p:sp>
        <p:nvSpPr>
          <p:cNvPr id="11" name="Left Arrow 10"/>
          <p:cNvSpPr/>
          <p:nvPr/>
        </p:nvSpPr>
        <p:spPr>
          <a:xfrm>
            <a:off x="6157547" y="5926666"/>
            <a:ext cx="2675467" cy="762001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For Public College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3999" y="964"/>
            <a:ext cx="2523067" cy="68634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D77C01"/>
                </a:solidFill>
              </a:rPr>
              <a:t>To search for a college course that is approved for DE and to check the correlated high school course, click on the drop down menus.</a:t>
            </a:r>
          </a:p>
          <a:p>
            <a:endParaRPr lang="en-US" sz="800" b="1" dirty="0" smtClean="0">
              <a:solidFill>
                <a:srgbClr val="D77C01"/>
              </a:solidFill>
            </a:endParaRPr>
          </a:p>
          <a:p>
            <a:r>
              <a:rPr lang="en-US" b="1" dirty="0" smtClean="0">
                <a:solidFill>
                  <a:srgbClr val="D77C01"/>
                </a:solidFill>
              </a:rPr>
              <a:t>Course numbers CAN NOT be the same number that the student has already earned credit for.  </a:t>
            </a:r>
          </a:p>
          <a:p>
            <a:pPr marL="285750" indent="-285750">
              <a:buFontTx/>
              <a:buChar char="•"/>
            </a:pPr>
            <a:r>
              <a:rPr lang="en-US" b="1" dirty="0" smtClean="0">
                <a:solidFill>
                  <a:srgbClr val="D77C01"/>
                </a:solidFill>
              </a:rPr>
              <a:t>See a counselor for more information</a:t>
            </a:r>
          </a:p>
          <a:p>
            <a:pPr marL="285750" indent="-285750">
              <a:buFontTx/>
              <a:buChar char="•"/>
            </a:pPr>
            <a:endParaRPr lang="en-US" b="1" dirty="0">
              <a:solidFill>
                <a:srgbClr val="D77C01"/>
              </a:solidFill>
            </a:endParaRPr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992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8-01-28 at 8.14.0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69333"/>
            <a:ext cx="8652934" cy="621352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189147">
            <a:off x="1839433" y="3557861"/>
            <a:ext cx="2926023" cy="148827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Online Dual Enrollment Funding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3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4023" y="333397"/>
            <a:ext cx="7024744" cy="1143000"/>
          </a:xfrm>
        </p:spPr>
        <p:txBody>
          <a:bodyPr/>
          <a:lstStyle/>
          <a:p>
            <a:r>
              <a:rPr lang="en-US" dirty="0" smtClean="0"/>
              <a:t>Resources: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1068" y="1476398"/>
            <a:ext cx="8195732" cy="5026002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n-US" sz="1100" b="1" u="sng" dirty="0" smtClean="0">
              <a:solidFill>
                <a:srgbClr val="D77C01"/>
              </a:solidFill>
              <a:hlinkClick r:id="rId2"/>
            </a:endParaRPr>
          </a:p>
          <a:p>
            <a:pPr marL="365760" lvl="1" indent="0">
              <a:buNone/>
            </a:pPr>
            <a:r>
              <a:rPr lang="en-US" sz="2800" b="1" u="sng" dirty="0" smtClean="0">
                <a:solidFill>
                  <a:srgbClr val="D77C01"/>
                </a:solidFill>
                <a:hlinkClick r:id="rId2"/>
              </a:rPr>
              <a:t>G</a:t>
            </a:r>
            <a:r>
              <a:rPr lang="en-US" sz="2800" b="1" dirty="0" smtClean="0">
                <a:solidFill>
                  <a:srgbClr val="D77C01"/>
                </a:solidFill>
                <a:hlinkClick r:id="rId2"/>
              </a:rPr>
              <a:t>A Futures:  </a:t>
            </a:r>
            <a:r>
              <a:rPr lang="en-US" dirty="0" smtClean="0">
                <a:solidFill>
                  <a:srgbClr val="D77C01"/>
                </a:solidFill>
                <a:hlinkClick r:id="rId3"/>
              </a:rPr>
              <a:t>www.GAfutures.org</a:t>
            </a:r>
            <a:endParaRPr lang="en-US" dirty="0" smtClean="0">
              <a:solidFill>
                <a:srgbClr val="D77C01"/>
              </a:solidFill>
            </a:endParaRPr>
          </a:p>
          <a:p>
            <a:pPr marL="365760" lvl="1" indent="0">
              <a:buNone/>
            </a:pPr>
            <a:endParaRPr lang="en-US" dirty="0">
              <a:solidFill>
                <a:srgbClr val="D77C01"/>
              </a:solidFill>
            </a:endParaRPr>
          </a:p>
          <a:p>
            <a:pPr marL="365760" lvl="1" indent="0">
              <a:buNone/>
            </a:pPr>
            <a:r>
              <a:rPr lang="en-US" dirty="0" smtClean="0">
                <a:solidFill>
                  <a:srgbClr val="D77C01"/>
                </a:solidFill>
              </a:rPr>
              <a:t>BHS Webpage </a:t>
            </a:r>
            <a:r>
              <a:rPr lang="en-US" dirty="0" smtClean="0">
                <a:solidFill>
                  <a:srgbClr val="D77C01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D77C01"/>
                </a:solidFill>
              </a:rPr>
              <a:t> About </a:t>
            </a:r>
            <a:r>
              <a:rPr lang="en-US" dirty="0" smtClean="0">
                <a:solidFill>
                  <a:srgbClr val="D77C01"/>
                </a:solidFill>
                <a:sym typeface="Wingdings"/>
              </a:rPr>
              <a:t>Counseling  Dual Enrollment</a:t>
            </a:r>
            <a:endParaRPr lang="en-US" dirty="0">
              <a:solidFill>
                <a:srgbClr val="D77C01"/>
              </a:solidFill>
            </a:endParaRPr>
          </a:p>
          <a:p>
            <a:pPr marL="365760" lvl="1" indent="0">
              <a:buNone/>
            </a:pPr>
            <a:endParaRPr lang="en-US" dirty="0" smtClean="0">
              <a:solidFill>
                <a:srgbClr val="D77C01"/>
              </a:solidFill>
            </a:endParaRP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7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55601"/>
            <a:ext cx="7024744" cy="1270000"/>
          </a:xfrm>
        </p:spPr>
        <p:txBody>
          <a:bodyPr>
            <a:noAutofit/>
          </a:bodyPr>
          <a:lstStyle/>
          <a:p>
            <a:r>
              <a:rPr lang="en-US" b="1" dirty="0" smtClean="0"/>
              <a:t>Advantages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778000"/>
            <a:ext cx="7236910" cy="4656666"/>
          </a:xfrm>
        </p:spPr>
        <p:txBody>
          <a:bodyPr>
            <a:noAutofit/>
          </a:bodyPr>
          <a:lstStyle/>
          <a:p>
            <a:r>
              <a:rPr lang="en-US" dirty="0" smtClean="0"/>
              <a:t>Provides </a:t>
            </a:r>
            <a:r>
              <a:rPr lang="en-US" dirty="0"/>
              <a:t>an early start </a:t>
            </a:r>
            <a:r>
              <a:rPr lang="en-US" dirty="0" smtClean="0"/>
              <a:t>on </a:t>
            </a:r>
            <a:r>
              <a:rPr lang="en-US" dirty="0"/>
              <a:t>college </a:t>
            </a:r>
            <a:r>
              <a:rPr lang="en-US" dirty="0" smtClean="0"/>
              <a:t>courses</a:t>
            </a:r>
            <a:endParaRPr lang="en-US" dirty="0"/>
          </a:p>
          <a:p>
            <a:r>
              <a:rPr lang="en-US" dirty="0" smtClean="0"/>
              <a:t>Students </a:t>
            </a:r>
            <a:r>
              <a:rPr lang="en-US" dirty="0"/>
              <a:t>have flexible scheduling opportunities because courses can be taken </a:t>
            </a:r>
            <a:r>
              <a:rPr lang="en-US" dirty="0" smtClean="0"/>
              <a:t>anytime.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Saves money because college </a:t>
            </a:r>
            <a:r>
              <a:rPr lang="en-US" dirty="0"/>
              <a:t>tuition and expenses are fully or mostly </a:t>
            </a:r>
            <a:r>
              <a:rPr lang="en-US" dirty="0" smtClean="0"/>
              <a:t>paid.</a:t>
            </a:r>
          </a:p>
        </p:txBody>
      </p:sp>
    </p:spTree>
    <p:extLst>
      <p:ext uri="{BB962C8B-B14F-4D97-AF65-F5344CB8AC3E}">
        <p14:creationId xmlns:p14="http://schemas.microsoft.com/office/powerpoint/2010/main" val="356930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56731"/>
            <a:ext cx="7024744" cy="919669"/>
          </a:xfrm>
        </p:spPr>
        <p:txBody>
          <a:bodyPr/>
          <a:lstStyle/>
          <a:p>
            <a:r>
              <a:rPr lang="en-US" b="1" dirty="0" smtClean="0"/>
              <a:t>Disadvantages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7252"/>
            <a:ext cx="6777317" cy="4094081"/>
          </a:xfrm>
        </p:spPr>
        <p:txBody>
          <a:bodyPr/>
          <a:lstStyle/>
          <a:p>
            <a:r>
              <a:rPr lang="en-US" dirty="0" smtClean="0"/>
              <a:t>Courses may or may not transfer to the college</a:t>
            </a:r>
          </a:p>
          <a:p>
            <a:r>
              <a:rPr lang="en-US" dirty="0" smtClean="0"/>
              <a:t>Colleges may prefer AP courses over dual enrollment courses</a:t>
            </a:r>
          </a:p>
          <a:p>
            <a:r>
              <a:rPr lang="en-US" dirty="0" smtClean="0"/>
              <a:t>Transportation must be provided by the student/parent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4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90" y="372532"/>
            <a:ext cx="7024744" cy="1032935"/>
          </a:xfrm>
        </p:spPr>
        <p:txBody>
          <a:bodyPr/>
          <a:lstStyle/>
          <a:p>
            <a:r>
              <a:rPr lang="en-US" b="1" dirty="0" smtClean="0"/>
              <a:t>Who is eligible?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90" y="1405467"/>
            <a:ext cx="8185177" cy="5080000"/>
          </a:xfrm>
        </p:spPr>
        <p:txBody>
          <a:bodyPr>
            <a:noAutofit/>
          </a:bodyPr>
          <a:lstStyle/>
          <a:p>
            <a:pPr marL="68580" indent="0">
              <a:buNone/>
            </a:pPr>
            <a:endParaRPr lang="en-US" sz="1100" dirty="0" smtClean="0"/>
          </a:p>
          <a:p>
            <a:r>
              <a:rPr lang="en-US" dirty="0" smtClean="0"/>
              <a:t>Be </a:t>
            </a:r>
            <a:r>
              <a:rPr lang="en-US" dirty="0"/>
              <a:t>a high </a:t>
            </a:r>
            <a:r>
              <a:rPr lang="en-US" dirty="0" smtClean="0"/>
              <a:t>school student (mostly 11</a:t>
            </a:r>
            <a:r>
              <a:rPr lang="en-US" baseline="30000" dirty="0" smtClean="0"/>
              <a:t>th</a:t>
            </a:r>
            <a:r>
              <a:rPr lang="en-US" dirty="0" smtClean="0"/>
              <a:t> and 12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Be enrolled </a:t>
            </a:r>
            <a:r>
              <a:rPr lang="en-US" dirty="0" smtClean="0"/>
              <a:t>in </a:t>
            </a:r>
            <a:r>
              <a:rPr lang="en-US" dirty="0"/>
              <a:t>an eligible </a:t>
            </a:r>
            <a:r>
              <a:rPr lang="en-US" dirty="0" smtClean="0"/>
              <a:t>university or </a:t>
            </a:r>
            <a:r>
              <a:rPr lang="en-US" dirty="0"/>
              <a:t>technical college </a:t>
            </a:r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Meet college’s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admission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requirements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Qualifying GPA in core curriculum</a:t>
            </a:r>
          </a:p>
          <a:p>
            <a:pPr lvl="1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Qualiying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entrance exam scores</a:t>
            </a:r>
          </a:p>
          <a:p>
            <a:pPr lvl="1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Misc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requirements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Meet local system </a:t>
            </a:r>
            <a:r>
              <a:rPr lang="en-US" dirty="0" smtClean="0"/>
              <a:t>requirements.</a:t>
            </a:r>
          </a:p>
          <a:p>
            <a:pPr lvl="1"/>
            <a:r>
              <a:rPr lang="en-US" dirty="0"/>
              <a:t>Be on track to graduate and maintain satisfactory academic progress towards meeting high school graduation </a:t>
            </a:r>
            <a:r>
              <a:rPr lang="en-US" dirty="0" smtClean="0"/>
              <a:t>requirements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750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134" y="492192"/>
            <a:ext cx="7024744" cy="83500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 smtClean="0"/>
              <a:t>About Dual Enrollment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496528"/>
            <a:ext cx="7924800" cy="4921205"/>
          </a:xfrm>
        </p:spPr>
        <p:txBody>
          <a:bodyPr>
            <a:normAutofit/>
          </a:bodyPr>
          <a:lstStyle/>
          <a:p>
            <a:r>
              <a:rPr lang="en-US" dirty="0" smtClean="0"/>
              <a:t>Cost:</a:t>
            </a:r>
          </a:p>
          <a:p>
            <a:pPr lvl="1"/>
            <a:r>
              <a:rPr lang="en-US" dirty="0" smtClean="0"/>
              <a:t>GA Student Finance Commission (GSFC) pays for up to 15 hours/semester</a:t>
            </a:r>
          </a:p>
          <a:p>
            <a:pPr lvl="1"/>
            <a:r>
              <a:rPr lang="en-US" dirty="0"/>
              <a:t>Hours do not count </a:t>
            </a:r>
            <a:r>
              <a:rPr lang="en-US" dirty="0" smtClean="0"/>
              <a:t>against the cap for HOPE</a:t>
            </a:r>
          </a:p>
          <a:p>
            <a:pPr lvl="1"/>
            <a:r>
              <a:rPr lang="en-US" dirty="0" smtClean="0"/>
              <a:t>Student pays all costs not covered.</a:t>
            </a:r>
          </a:p>
          <a:p>
            <a:r>
              <a:rPr lang="en-US" dirty="0" smtClean="0"/>
              <a:t>Interested students should</a:t>
            </a:r>
          </a:p>
          <a:p>
            <a:pPr lvl="1"/>
            <a:r>
              <a:rPr lang="en-US" dirty="0"/>
              <a:t> take the SAT or ACT or Compass </a:t>
            </a:r>
            <a:r>
              <a:rPr lang="en-US" dirty="0" smtClean="0"/>
              <a:t>before you apply </a:t>
            </a:r>
            <a:endParaRPr lang="en-US" dirty="0"/>
          </a:p>
          <a:p>
            <a:pPr lvl="1"/>
            <a:r>
              <a:rPr lang="en-US" dirty="0"/>
              <a:t>apply to the college by </a:t>
            </a:r>
            <a:r>
              <a:rPr lang="en-US" dirty="0" smtClean="0"/>
              <a:t>the deadline</a:t>
            </a:r>
          </a:p>
          <a:p>
            <a:r>
              <a:rPr lang="en-US" dirty="0" smtClean="0"/>
              <a:t>Requires students to be responsible, dependable and have good time management skills.</a:t>
            </a:r>
          </a:p>
        </p:txBody>
      </p:sp>
    </p:spTree>
    <p:extLst>
      <p:ext uri="{BB962C8B-B14F-4D97-AF65-F5344CB8AC3E}">
        <p14:creationId xmlns:p14="http://schemas.microsoft.com/office/powerpoint/2010/main" val="306307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7525" y="1591733"/>
            <a:ext cx="8220075" cy="4944005"/>
          </a:xfrm>
        </p:spPr>
        <p:txBody>
          <a:bodyPr numCol="2">
            <a:noAutofit/>
          </a:bodyPr>
          <a:lstStyle/>
          <a:p>
            <a:r>
              <a:rPr lang="en-US" sz="2000" b="1" dirty="0" smtClean="0"/>
              <a:t>University of North GA *</a:t>
            </a:r>
            <a:r>
              <a:rPr lang="en-US" sz="2000" b="1" dirty="0"/>
              <a:t>  </a:t>
            </a:r>
            <a:endParaRPr lang="en-US" sz="2000" b="1" dirty="0" smtClean="0"/>
          </a:p>
          <a:p>
            <a:r>
              <a:rPr lang="en-US" sz="2000" b="1" dirty="0" smtClean="0"/>
              <a:t>Georgia Gwinnett College *</a:t>
            </a:r>
            <a:endParaRPr lang="en-US" sz="2000" b="1" dirty="0"/>
          </a:p>
          <a:p>
            <a:r>
              <a:rPr lang="en-US" sz="2000" b="1" dirty="0" smtClean="0"/>
              <a:t>Lanier Technical College *</a:t>
            </a:r>
          </a:p>
          <a:p>
            <a:r>
              <a:rPr lang="en-US" sz="2000" b="1" dirty="0" smtClean="0"/>
              <a:t>Gwinnett Technical College**</a:t>
            </a:r>
            <a:endParaRPr lang="en-US" sz="2000" b="1" dirty="0"/>
          </a:p>
          <a:p>
            <a:pPr marL="68580" indent="0">
              <a:buNone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* Student must be an 11</a:t>
            </a: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or 12</a:t>
            </a: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grader.</a:t>
            </a:r>
          </a:p>
          <a:p>
            <a:pPr marL="68580" indent="0">
              <a:buNone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** Student must be a 9</a:t>
            </a: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, 10</a:t>
            </a: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, 11</a:t>
            </a: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, or 12</a:t>
            </a: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 grader.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sz="1600" dirty="0" smtClean="0">
              <a:solidFill>
                <a:schemeClr val="accent3"/>
              </a:solidFill>
            </a:endParaRPr>
          </a:p>
          <a:p>
            <a:pPr marL="68580" indent="0">
              <a:buNone/>
            </a:pPr>
            <a:r>
              <a:rPr lang="en-US" sz="1400" dirty="0"/>
              <a:t> </a:t>
            </a:r>
          </a:p>
          <a:p>
            <a:pPr marL="68580" indent="0">
              <a:buNone/>
            </a:pPr>
            <a:endParaRPr lang="en-US" sz="1600" u="sng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7525" y="568853"/>
            <a:ext cx="8033807" cy="102288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Schools most commonly attended by BHS students: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93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2666" y="880532"/>
            <a:ext cx="6865967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Application Process</a:t>
            </a:r>
            <a:br>
              <a:rPr lang="en-US" b="1" dirty="0" smtClean="0"/>
            </a:br>
            <a:r>
              <a:rPr lang="en-US" b="1" dirty="0" smtClean="0"/>
              <a:t>6 Steps: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4134" y="2023532"/>
            <a:ext cx="8195734" cy="5689601"/>
          </a:xfrm>
        </p:spPr>
        <p:txBody>
          <a:bodyPr>
            <a:normAutofit/>
          </a:bodyPr>
          <a:lstStyle/>
          <a:p>
            <a:endParaRPr lang="en-US" sz="800" dirty="0" smtClean="0">
              <a:solidFill>
                <a:srgbClr val="D77C01"/>
              </a:solidFill>
            </a:endParaRPr>
          </a:p>
          <a:p>
            <a:pPr lvl="0"/>
            <a:r>
              <a:rPr lang="en-US" b="1" dirty="0"/>
              <a:t>STEP 1</a:t>
            </a:r>
            <a:r>
              <a:rPr lang="en-US" dirty="0"/>
              <a:t>: Take the </a:t>
            </a:r>
            <a:r>
              <a:rPr lang="en-US" u="sng" dirty="0" smtClean="0"/>
              <a:t>SAT or ACT or Compass/</a:t>
            </a:r>
            <a:r>
              <a:rPr lang="en-US" u="sng" dirty="0" err="1" smtClean="0"/>
              <a:t>Accuplacer</a:t>
            </a:r>
            <a:r>
              <a:rPr lang="en-US" u="sng" dirty="0" smtClean="0"/>
              <a:t> before you apply to the college</a:t>
            </a:r>
            <a:r>
              <a:rPr lang="en-US" dirty="0" smtClean="0"/>
              <a:t>. </a:t>
            </a:r>
            <a:r>
              <a:rPr lang="en-US" dirty="0"/>
              <a:t>(Be sure to sign up for the testing organization to send your scores to the college.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STEP 2: </a:t>
            </a:r>
            <a:r>
              <a:rPr lang="en-US" dirty="0"/>
              <a:t>Once scores are received and student’s scores meet the college requirements, </a:t>
            </a:r>
            <a:r>
              <a:rPr lang="en-US" u="sng" dirty="0"/>
              <a:t>set up a parent and student meeting with a </a:t>
            </a:r>
            <a:r>
              <a:rPr lang="en-US" u="sng" dirty="0" smtClean="0"/>
              <a:t>counselor</a:t>
            </a:r>
            <a:r>
              <a:rPr lang="en-US" dirty="0" smtClean="0"/>
              <a:t>. </a:t>
            </a:r>
            <a:endParaRPr lang="en-US" dirty="0"/>
          </a:p>
          <a:p>
            <a:endParaRPr lang="en-US" sz="1200" dirty="0"/>
          </a:p>
          <a:p>
            <a:endParaRPr lang="en-US" sz="2200" dirty="0" smtClean="0"/>
          </a:p>
          <a:p>
            <a:endParaRPr lang="en-US" sz="12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248400" y="6011333"/>
            <a:ext cx="2556933" cy="84666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Cont. on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9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6" y="304800"/>
            <a:ext cx="8619067" cy="6587065"/>
          </a:xfrm>
        </p:spPr>
        <p:txBody>
          <a:bodyPr>
            <a:normAutofit/>
          </a:bodyPr>
          <a:lstStyle/>
          <a:p>
            <a:pPr marL="731520" lvl="2" indent="-342900"/>
            <a:r>
              <a:rPr lang="en-US" sz="2400" b="1" dirty="0" smtClean="0"/>
              <a:t>STEP 3:</a:t>
            </a:r>
            <a:r>
              <a:rPr lang="en-US" sz="2400" dirty="0" smtClean="0"/>
              <a:t> Apply to the college </a:t>
            </a:r>
            <a:r>
              <a:rPr lang="en-US" sz="1600" dirty="0" smtClean="0">
                <a:solidFill>
                  <a:srgbClr val="D77C01"/>
                </a:solidFill>
              </a:rPr>
              <a:t>(refer to college website for deadline)</a:t>
            </a:r>
            <a:endParaRPr lang="en-US" sz="1600" dirty="0" smtClean="0"/>
          </a:p>
          <a:p>
            <a:pPr marL="731520" lvl="2" indent="-342900">
              <a:buFont typeface="Wingdings" charset="2"/>
              <a:buChar char="q"/>
            </a:pPr>
            <a:r>
              <a:rPr lang="en-US" sz="2200" dirty="0" smtClean="0"/>
              <a:t>Use your correct SSN and full legal name</a:t>
            </a:r>
          </a:p>
          <a:p>
            <a:pPr marL="731520" lvl="2" indent="-342900">
              <a:buFont typeface="Wingdings" charset="2"/>
              <a:buChar char="q"/>
            </a:pPr>
            <a:r>
              <a:rPr lang="en-US" sz="2200" dirty="0" smtClean="0"/>
              <a:t>Apply as a Dual Enroll student</a:t>
            </a:r>
          </a:p>
          <a:p>
            <a:pPr marL="731520" lvl="2" indent="-342900">
              <a:buFont typeface="Wingdings" charset="2"/>
              <a:buChar char="q"/>
            </a:pPr>
            <a:r>
              <a:rPr lang="en-US" sz="2200" dirty="0" smtClean="0"/>
              <a:t>Send official test scores </a:t>
            </a:r>
            <a:r>
              <a:rPr lang="en-US" sz="1600" dirty="0" smtClean="0">
                <a:solidFill>
                  <a:srgbClr val="D77C01"/>
                </a:solidFill>
              </a:rPr>
              <a:t>(ACT/SAT-sent </a:t>
            </a:r>
            <a:r>
              <a:rPr lang="en-US" sz="1600" dirty="0">
                <a:solidFill>
                  <a:srgbClr val="D77C01"/>
                </a:solidFill>
              </a:rPr>
              <a:t>directly from test organization</a:t>
            </a:r>
            <a:r>
              <a:rPr lang="en-US" sz="1600" dirty="0" smtClean="0">
                <a:solidFill>
                  <a:srgbClr val="D77C01"/>
                </a:solidFill>
              </a:rPr>
              <a:t>)</a:t>
            </a:r>
            <a:endParaRPr lang="en-US" sz="2200" dirty="0" smtClean="0"/>
          </a:p>
          <a:p>
            <a:pPr marL="731520" lvl="2" indent="-342900">
              <a:buFont typeface="Wingdings" charset="2"/>
              <a:buChar char="q"/>
            </a:pPr>
            <a:r>
              <a:rPr lang="en-US" sz="2200" dirty="0" smtClean="0"/>
              <a:t>Send AP scores</a:t>
            </a:r>
            <a:r>
              <a:rPr lang="en-US" sz="1600" dirty="0" smtClean="0"/>
              <a:t> </a:t>
            </a:r>
            <a:r>
              <a:rPr lang="en-US" sz="1600" dirty="0">
                <a:solidFill>
                  <a:srgbClr val="D77C01"/>
                </a:solidFill>
              </a:rPr>
              <a:t>(if applicable-</a:t>
            </a:r>
            <a:r>
              <a:rPr lang="en-US" sz="1600" dirty="0" smtClean="0">
                <a:solidFill>
                  <a:srgbClr val="D77C01"/>
                </a:solidFill>
              </a:rPr>
              <a:t>sent in MAY </a:t>
            </a:r>
            <a:r>
              <a:rPr lang="en-US" sz="1600" dirty="0">
                <a:solidFill>
                  <a:srgbClr val="D77C01"/>
                </a:solidFill>
              </a:rPr>
              <a:t>directly from </a:t>
            </a:r>
            <a:r>
              <a:rPr lang="en-US" sz="1600" dirty="0" err="1" smtClean="0">
                <a:solidFill>
                  <a:srgbClr val="D77C01"/>
                </a:solidFill>
              </a:rPr>
              <a:t>collegeboard</a:t>
            </a:r>
            <a:r>
              <a:rPr lang="en-US" sz="1600" dirty="0" smtClean="0">
                <a:solidFill>
                  <a:srgbClr val="D77C01"/>
                </a:solidFill>
              </a:rPr>
              <a:t>)</a:t>
            </a:r>
            <a:endParaRPr lang="en-US" sz="2200" dirty="0" smtClean="0"/>
          </a:p>
          <a:p>
            <a:pPr marL="731520" lvl="2" indent="-342900">
              <a:buFont typeface="Wingdings" charset="2"/>
              <a:buChar char="q"/>
            </a:pPr>
            <a:r>
              <a:rPr lang="en-US" sz="2200" dirty="0" smtClean="0"/>
              <a:t> Request HS Transcript: Submit all together </a:t>
            </a:r>
            <a:r>
              <a:rPr lang="en-US" sz="2200" dirty="0"/>
              <a:t>to Ms. </a:t>
            </a:r>
            <a:r>
              <a:rPr lang="en-US" sz="2200" dirty="0" smtClean="0"/>
              <a:t>Collins:</a:t>
            </a:r>
          </a:p>
          <a:p>
            <a:pPr marL="1056132" lvl="3" indent="-457200">
              <a:buFont typeface="+mj-ea"/>
              <a:buAutoNum type="circleNumDbPlain"/>
            </a:pPr>
            <a:r>
              <a:rPr lang="en-US" sz="2200" dirty="0" smtClean="0"/>
              <a:t>request </a:t>
            </a:r>
            <a:r>
              <a:rPr lang="en-US" sz="2200" dirty="0"/>
              <a:t>to send an Official Transcript Form  </a:t>
            </a:r>
            <a:r>
              <a:rPr lang="en-US" sz="2200" dirty="0" smtClean="0"/>
              <a:t>                                                    </a:t>
            </a:r>
            <a:r>
              <a:rPr lang="en-US" sz="1600" dirty="0" smtClean="0">
                <a:solidFill>
                  <a:srgbClr val="D77C01"/>
                </a:solidFill>
              </a:rPr>
              <a:t>(form available on the BHS Guidance Website or Career Center)</a:t>
            </a:r>
            <a:endParaRPr lang="en-US" sz="600" dirty="0" smtClean="0"/>
          </a:p>
          <a:p>
            <a:pPr marL="1056132" lvl="3" indent="-457200">
              <a:buFont typeface="+mj-ea"/>
              <a:buAutoNum type="circleNumDbPlain"/>
            </a:pPr>
            <a:r>
              <a:rPr lang="en-US" sz="2200" dirty="0" smtClean="0"/>
              <a:t>Completed dual enrollment </a:t>
            </a:r>
            <a:r>
              <a:rPr lang="en-US" sz="2200" dirty="0"/>
              <a:t>Student Participation Agreement </a:t>
            </a:r>
            <a:r>
              <a:rPr lang="en-US" sz="2200" dirty="0" smtClean="0"/>
              <a:t>Form </a:t>
            </a:r>
            <a:r>
              <a:rPr lang="en-US" sz="1600" dirty="0">
                <a:solidFill>
                  <a:srgbClr val="D77C01"/>
                </a:solidFill>
              </a:rPr>
              <a:t>(form </a:t>
            </a:r>
            <a:r>
              <a:rPr lang="en-US" sz="1600" dirty="0" smtClean="0">
                <a:solidFill>
                  <a:srgbClr val="D77C01"/>
                </a:solidFill>
              </a:rPr>
              <a:t>completed with counselor)</a:t>
            </a:r>
            <a:endParaRPr lang="en-US" sz="1600" dirty="0" smtClean="0"/>
          </a:p>
          <a:p>
            <a:pPr marL="1056132" lvl="3" indent="-457200">
              <a:buFont typeface="+mj-ea"/>
              <a:buAutoNum type="circleNumDbPlain"/>
            </a:pPr>
            <a:r>
              <a:rPr lang="en-US" sz="2200" dirty="0" smtClean="0"/>
              <a:t>copy of Verification </a:t>
            </a:r>
            <a:r>
              <a:rPr lang="en-US" sz="2200" dirty="0"/>
              <a:t>of Lawful Presence (ID</a:t>
            </a:r>
            <a:r>
              <a:rPr lang="en-US" sz="2200" dirty="0" smtClean="0"/>
              <a:t>)</a:t>
            </a:r>
            <a:r>
              <a:rPr lang="en-US" sz="1400" dirty="0" smtClean="0"/>
              <a:t> </a:t>
            </a:r>
            <a:r>
              <a:rPr lang="en-US" sz="1600" dirty="0" smtClean="0">
                <a:solidFill>
                  <a:srgbClr val="D77C01"/>
                </a:solidFill>
              </a:rPr>
              <a:t>(choose one)</a:t>
            </a:r>
          </a:p>
          <a:p>
            <a:pPr marL="1056132" lvl="3" indent="-457200">
              <a:buFont typeface="+mj-ea"/>
              <a:buAutoNum type="circleNumDbPlain"/>
            </a:pPr>
            <a:endParaRPr lang="en-US" sz="1600" dirty="0">
              <a:solidFill>
                <a:srgbClr val="D77C01"/>
              </a:solidFill>
            </a:endParaRPr>
          </a:p>
          <a:p>
            <a:pPr marL="1056132" lvl="3" indent="-457200">
              <a:buFont typeface="+mj-ea"/>
              <a:buAutoNum type="circleNumDbPlain"/>
            </a:pPr>
            <a:endParaRPr lang="en-US" sz="1600" dirty="0" smtClean="0">
              <a:solidFill>
                <a:srgbClr val="D77C01"/>
              </a:solidFill>
            </a:endParaRPr>
          </a:p>
          <a:p>
            <a:pPr marL="1056132" lvl="3" indent="-457200">
              <a:buFont typeface="+mj-ea"/>
              <a:buAutoNum type="circleNumDbPlain"/>
            </a:pPr>
            <a:endParaRPr lang="en-US" sz="1600" dirty="0">
              <a:solidFill>
                <a:srgbClr val="D77C01"/>
              </a:solidFill>
            </a:endParaRPr>
          </a:p>
          <a:p>
            <a:pPr marL="598932" lvl="3" indent="0">
              <a:buNone/>
            </a:pPr>
            <a:endParaRPr lang="en-US" sz="1400" dirty="0"/>
          </a:p>
          <a:p>
            <a:pPr marL="1056132" lvl="3" indent="-457200">
              <a:buFont typeface="+mj-ea"/>
              <a:buAutoNum type="circleNumDbPlain"/>
            </a:pPr>
            <a:r>
              <a:rPr lang="en-US" sz="2200" dirty="0" smtClean="0"/>
              <a:t>copy of Certificate </a:t>
            </a:r>
            <a:r>
              <a:rPr lang="en-US" sz="2200" dirty="0"/>
              <a:t>of </a:t>
            </a:r>
            <a:r>
              <a:rPr lang="en-US" sz="2200" dirty="0" smtClean="0"/>
              <a:t>Immunizations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383867" y="6011333"/>
            <a:ext cx="2556933" cy="84666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Cont. on next slide</a:t>
            </a:r>
            <a:endParaRPr lang="en-US" dirty="0"/>
          </a:p>
        </p:txBody>
      </p:sp>
      <p:pic>
        <p:nvPicPr>
          <p:cNvPr id="2" name="Picture 1" descr="lawful pres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99" y="4797779"/>
            <a:ext cx="5624068" cy="11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5565</TotalTime>
  <Words>1110</Words>
  <Application>Microsoft Macintosh PowerPoint</Application>
  <PresentationFormat>On-screen Show (4:3)</PresentationFormat>
  <Paragraphs>204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Dual Enrollment</vt:lpstr>
      <vt:lpstr>Dual Enrollment is a 2 for 1</vt:lpstr>
      <vt:lpstr>Advantages</vt:lpstr>
      <vt:lpstr>Disadvantages</vt:lpstr>
      <vt:lpstr>Who is eligible?</vt:lpstr>
      <vt:lpstr> About Dual Enrollment</vt:lpstr>
      <vt:lpstr>Schools most commonly attended by BHS students:</vt:lpstr>
      <vt:lpstr>Application Process 6 Steps:</vt:lpstr>
      <vt:lpstr>PowerPoint Presentation</vt:lpstr>
      <vt:lpstr>If accepted to the DE program: (a letter from the college)</vt:lpstr>
      <vt:lpstr>Courses</vt:lpstr>
      <vt:lpstr>PowerPoint Presentation</vt:lpstr>
      <vt:lpstr>Powerschool Class Registration:  Dual Enroll -   English, Math, Environmental Science, Economics, or if full time you need to choose the Elective option</vt:lpstr>
      <vt:lpstr>Grading</vt:lpstr>
      <vt:lpstr>Senior Required  Courses:</vt:lpstr>
      <vt:lpstr>Part Time MOWR Sample Schedule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Resources:</vt:lpstr>
    </vt:vector>
  </TitlesOfParts>
  <Company>BCSS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Traci Hamby</dc:creator>
  <cp:lastModifiedBy>Ashley Sutton</cp:lastModifiedBy>
  <cp:revision>165</cp:revision>
  <cp:lastPrinted>2018-12-03T14:31:21Z</cp:lastPrinted>
  <dcterms:created xsi:type="dcterms:W3CDTF">2015-01-29T22:18:34Z</dcterms:created>
  <dcterms:modified xsi:type="dcterms:W3CDTF">2018-12-03T18:13:11Z</dcterms:modified>
</cp:coreProperties>
</file>